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96" r:id="rId3"/>
    <p:sldId id="260" r:id="rId4"/>
    <p:sldId id="261" r:id="rId5"/>
    <p:sldId id="262" r:id="rId6"/>
    <p:sldId id="263" r:id="rId7"/>
    <p:sldId id="259" r:id="rId8"/>
    <p:sldId id="265" r:id="rId9"/>
    <p:sldId id="268" r:id="rId10"/>
    <p:sldId id="266" r:id="rId11"/>
    <p:sldId id="292" r:id="rId12"/>
    <p:sldId id="293" r:id="rId13"/>
    <p:sldId id="294" r:id="rId14"/>
    <p:sldId id="286" r:id="rId15"/>
    <p:sldId id="287" r:id="rId16"/>
    <p:sldId id="274" r:id="rId17"/>
    <p:sldId id="291" r:id="rId18"/>
    <p:sldId id="279" r:id="rId19"/>
    <p:sldId id="280" r:id="rId20"/>
    <p:sldId id="284" r:id="rId21"/>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DA"/>
    <a:srgbClr val="004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61998" autoAdjust="0"/>
  </p:normalViewPr>
  <p:slideViewPr>
    <p:cSldViewPr showGuides="1">
      <p:cViewPr varScale="1">
        <p:scale>
          <a:sx n="53" d="100"/>
          <a:sy n="53" d="100"/>
        </p:scale>
        <p:origin x="1750" y="14"/>
      </p:cViewPr>
      <p:guideLst>
        <p:guide orient="horz" pos="2024"/>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4F9ECAD-2DD6-4079-B253-D78164093EE9}" type="datetimeFigureOut">
              <a:rPr lang="sl-SI" smtClean="0"/>
              <a:t>19. 11. 2018</a:t>
            </a:fld>
            <a:endParaRPr lang="sl-SI"/>
          </a:p>
        </p:txBody>
      </p:sp>
      <p:sp>
        <p:nvSpPr>
          <p:cNvPr id="4" name="Ograda no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CCB6FF5-F878-4986-9EA1-C8E4B3A38D08}" type="slidenum">
              <a:rPr lang="sl-SI" smtClean="0"/>
              <a:t>‹#›</a:t>
            </a:fld>
            <a:endParaRPr lang="sl-SI"/>
          </a:p>
        </p:txBody>
      </p:sp>
    </p:spTree>
    <p:extLst>
      <p:ext uri="{BB962C8B-B14F-4D97-AF65-F5344CB8AC3E}">
        <p14:creationId xmlns:p14="http://schemas.microsoft.com/office/powerpoint/2010/main" val="980038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C7682EE-D4A6-4971-9EC0-C73B400E30B9}" type="datetimeFigureOut">
              <a:rPr lang="sl-SI" smtClean="0"/>
              <a:t>19. 11. 2018</a:t>
            </a:fld>
            <a:endParaRPr lang="sl-SI"/>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5F28DA8-8930-40C8-8D75-47D5B4252087}" type="slidenum">
              <a:rPr lang="sl-SI" smtClean="0"/>
              <a:t>‹#›</a:t>
            </a:fld>
            <a:endParaRPr lang="sl-SI"/>
          </a:p>
        </p:txBody>
      </p:sp>
    </p:spTree>
    <p:extLst>
      <p:ext uri="{BB962C8B-B14F-4D97-AF65-F5344CB8AC3E}">
        <p14:creationId xmlns:p14="http://schemas.microsoft.com/office/powerpoint/2010/main" val="354629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grada stranske slik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Ograda opomb 2"/>
          <p:cNvSpPr>
            <a:spLocks noGrp="1"/>
          </p:cNvSpPr>
          <p:nvPr>
            <p:ph type="body" idx="1"/>
          </p:nvPr>
        </p:nvSpPr>
        <p:spPr/>
        <p:txBody>
          <a:bodyPr/>
          <a:lstStyle/>
          <a:p>
            <a:r>
              <a:rPr lang="sl-SI" sz="1200" kern="1200" dirty="0" err="1" smtClean="0">
                <a:solidFill>
                  <a:schemeClr val="tx1"/>
                </a:solidFill>
                <a:effectLst/>
                <a:latin typeface="+mn-lt"/>
                <a:ea typeface="+mn-ea"/>
                <a:cs typeface="+mn-cs"/>
              </a:rPr>
              <a:t>Good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afternoon</a:t>
            </a:r>
            <a:r>
              <a:rPr lang="sl-SI" sz="1200" kern="1200" dirty="0" smtClean="0">
                <a:solidFill>
                  <a:schemeClr val="tx1"/>
                </a:solidFill>
                <a:effectLst/>
                <a:latin typeface="+mn-lt"/>
                <a:ea typeface="+mn-ea"/>
                <a:cs typeface="+mn-cs"/>
              </a:rPr>
              <a:t> to </a:t>
            </a:r>
            <a:r>
              <a:rPr lang="sl-SI" sz="1200" kern="1200" dirty="0" err="1" smtClean="0">
                <a:solidFill>
                  <a:schemeClr val="tx1"/>
                </a:solidFill>
                <a:effectLst/>
                <a:latin typeface="+mn-lt"/>
                <a:ea typeface="+mn-ea"/>
                <a:cs typeface="+mn-cs"/>
              </a:rPr>
              <a:t>everyone</a:t>
            </a:r>
            <a:r>
              <a:rPr lang="sl-SI" sz="1200" kern="1200" dirty="0" smtClean="0">
                <a:solidFill>
                  <a:schemeClr val="tx1"/>
                </a:solidFill>
                <a:effectLst/>
                <a:latin typeface="+mn-lt"/>
                <a:ea typeface="+mn-ea"/>
                <a:cs typeface="+mn-cs"/>
              </a:rPr>
              <a:t>. Let me </a:t>
            </a:r>
            <a:r>
              <a:rPr lang="sl-SI" sz="1200" kern="1200" dirty="0" err="1" smtClean="0">
                <a:solidFill>
                  <a:schemeClr val="tx1"/>
                </a:solidFill>
                <a:effectLst/>
                <a:latin typeface="+mn-lt"/>
                <a:ea typeface="+mn-ea"/>
                <a:cs typeface="+mn-cs"/>
              </a:rPr>
              <a:t>introduce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myself</a:t>
            </a:r>
            <a:r>
              <a:rPr lang="sl-SI" sz="1200" kern="1200" dirty="0" smtClean="0">
                <a:solidFill>
                  <a:schemeClr val="tx1"/>
                </a:solidFill>
                <a:effectLst/>
                <a:latin typeface="+mn-lt"/>
                <a:ea typeface="+mn-ea"/>
                <a:cs typeface="+mn-cs"/>
              </a:rPr>
              <a:t>:</a:t>
            </a:r>
          </a:p>
          <a:p>
            <a:r>
              <a:rPr lang="sl-SI" sz="1200" kern="1200" dirty="0" err="1" smtClean="0">
                <a:solidFill>
                  <a:schemeClr val="tx1"/>
                </a:solidFill>
                <a:effectLst/>
                <a:latin typeface="+mn-lt"/>
                <a:ea typeface="+mn-ea"/>
                <a:cs typeface="+mn-cs"/>
              </a:rPr>
              <a:t>My</a:t>
            </a:r>
            <a:r>
              <a:rPr lang="sl-SI" sz="1200" kern="1200" dirty="0" smtClean="0">
                <a:solidFill>
                  <a:schemeClr val="tx1"/>
                </a:solidFill>
                <a:effectLst/>
                <a:latin typeface="+mn-lt"/>
                <a:ea typeface="+mn-ea"/>
                <a:cs typeface="+mn-cs"/>
              </a:rPr>
              <a:t> name is </a:t>
            </a:r>
            <a:r>
              <a:rPr lang="en-US" sz="1200" kern="1200" dirty="0" err="1" smtClean="0">
                <a:solidFill>
                  <a:schemeClr val="tx1"/>
                </a:solidFill>
                <a:effectLst/>
                <a:latin typeface="+mn-lt"/>
                <a:ea typeface="+mn-ea"/>
                <a:cs typeface="+mn-cs"/>
              </a:rPr>
              <a:t>Metka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Malnar</a:t>
            </a:r>
            <a:r>
              <a:rPr lang="en-US" sz="1200" kern="1200" dirty="0" smtClean="0">
                <a:solidFill>
                  <a:schemeClr val="tx1"/>
                </a:solidFill>
                <a:effectLst/>
                <a:latin typeface="+mn-lt"/>
                <a:ea typeface="+mn-ea"/>
                <a:cs typeface="+mn-cs"/>
              </a:rPr>
              <a:t>, I work as a senior adviser at The Surveying and Mapping Authority of the Republic of Slovenia (SMA). I have a bachelor</a:t>
            </a:r>
            <a:r>
              <a:rPr lang="sl-SI"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degree in surveying and have more than 10 years of experience in dealing with </a:t>
            </a:r>
            <a:r>
              <a:rPr lang="sl-SI" sz="1200" kern="1200" dirty="0" smtClean="0">
                <a:solidFill>
                  <a:schemeClr val="tx1"/>
                </a:solidFill>
                <a:effectLst/>
                <a:latin typeface="+mn-lt"/>
                <a:ea typeface="+mn-ea"/>
                <a:cs typeface="+mn-cs"/>
              </a:rPr>
              <a:t>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data. I am currently working at the Building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Sector, which </a:t>
            </a:r>
            <a:r>
              <a:rPr lang="sl-SI" sz="1200" kern="1200" dirty="0" smtClean="0">
                <a:solidFill>
                  <a:schemeClr val="tx1"/>
                </a:solidFill>
                <a:effectLst/>
                <a:latin typeface="+mn-lt"/>
                <a:ea typeface="+mn-ea"/>
                <a:cs typeface="+mn-cs"/>
              </a:rPr>
              <a:t>is a pare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Real Estate Office at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SMA.</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title of my presentation is </a:t>
            </a:r>
            <a:r>
              <a:rPr lang="en-US" sz="1200" b="1" kern="1200" dirty="0" smtClean="0">
                <a:solidFill>
                  <a:schemeClr val="tx1"/>
                </a:solidFill>
                <a:effectLst/>
                <a:latin typeface="+mn-lt"/>
                <a:ea typeface="+mn-ea"/>
                <a:cs typeface="+mn-cs"/>
              </a:rPr>
              <a:t>Cadastral data in the Republic of Slovenia and their renovation.</a:t>
            </a:r>
            <a:endParaRPr lang="sl-SI" sz="1200" kern="1200" dirty="0" smtClean="0">
              <a:solidFill>
                <a:schemeClr val="tx1"/>
              </a:solidFill>
              <a:effectLst/>
              <a:latin typeface="+mn-lt"/>
              <a:ea typeface="+mn-ea"/>
              <a:cs typeface="+mn-cs"/>
            </a:endParaRPr>
          </a:p>
          <a:p>
            <a:pPr eaLnBrk="1" hangingPunct="1">
              <a:defRPr/>
            </a:pPr>
            <a:endParaRPr lang="sl-SI" dirty="0" smtClean="0"/>
          </a:p>
          <a:p>
            <a:pPr eaLnBrk="1" hangingPunct="1">
              <a:defRPr/>
            </a:pPr>
            <a:endParaRPr lang="en-US" altLang="sl-SI" dirty="0" smtClean="0">
              <a:solidFill>
                <a:schemeClr val="tx2"/>
              </a:solidFill>
              <a:latin typeface="Arial" charset="0"/>
              <a:cs typeface="Arial" charset="0"/>
            </a:endParaRPr>
          </a:p>
          <a:p>
            <a:pPr eaLnBrk="1" fontAlgn="auto" hangingPunct="1">
              <a:spcBef>
                <a:spcPts val="0"/>
              </a:spcBef>
              <a:spcAft>
                <a:spcPts val="0"/>
              </a:spcAft>
              <a:defRPr/>
            </a:pPr>
            <a:endParaRPr lang="sl-SI" dirty="0" smtClean="0"/>
          </a:p>
        </p:txBody>
      </p:sp>
      <p:sp>
        <p:nvSpPr>
          <p:cNvPr id="23556" name="Ograd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A831358C-D48B-4F2D-9526-1F91A51A16B7}" type="slidenum">
              <a:rPr lang="sl-SI" altLang="sl-SI" smtClean="0"/>
              <a:pPr eaLnBrk="1" hangingPunct="1"/>
              <a:t>1</a:t>
            </a:fld>
            <a:endParaRPr lang="sl-SI" altLang="sl-SI"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kern="1200" dirty="0" smtClean="0">
                <a:solidFill>
                  <a:schemeClr val="tx1"/>
                </a:solidFill>
                <a:effectLst/>
                <a:latin typeface="+mn-lt"/>
                <a:ea typeface="+mn-ea"/>
                <a:cs typeface="+mn-cs"/>
              </a:rPr>
              <a:t>DATA MAINTAINENCE:</a:t>
            </a: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are </a:t>
            </a:r>
            <a:r>
              <a:rPr lang="sl-SI" sz="1200" kern="1200" dirty="0" err="1" smtClean="0">
                <a:solidFill>
                  <a:schemeClr val="tx1"/>
                </a:solidFill>
                <a:effectLst/>
                <a:latin typeface="+mn-lt"/>
                <a:ea typeface="+mn-ea"/>
                <a:cs typeface="+mn-cs"/>
              </a:rPr>
              <a:t>updated</a:t>
            </a:r>
            <a:r>
              <a:rPr lang="sl-SI" sz="1200" kern="1200" dirty="0" smtClean="0">
                <a:solidFill>
                  <a:schemeClr val="tx1"/>
                </a:solidFill>
                <a:effectLst/>
                <a:latin typeface="+mn-lt"/>
                <a:ea typeface="+mn-ea"/>
                <a:cs typeface="+mn-cs"/>
              </a:rPr>
              <a:t> on a </a:t>
            </a:r>
            <a:r>
              <a:rPr lang="sl-SI" sz="1200" kern="1200" dirty="0" err="1" smtClean="0">
                <a:solidFill>
                  <a:schemeClr val="tx1"/>
                </a:solidFill>
                <a:effectLst/>
                <a:latin typeface="+mn-lt"/>
                <a:ea typeface="+mn-ea"/>
                <a:cs typeface="+mn-cs"/>
              </a:rPr>
              <a:t>daily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bases</a:t>
            </a:r>
            <a:r>
              <a:rPr lang="sl-SI"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procedures at the request of the owners</a:t>
            </a:r>
            <a:endParaRPr lang="sl-SI" sz="1200" kern="1200" dirty="0" smtClean="0">
              <a:solidFill>
                <a:schemeClr val="tx1"/>
              </a:solidFill>
              <a:effectLst/>
              <a:latin typeface="+mn-lt"/>
              <a:ea typeface="+mn-ea"/>
              <a:cs typeface="+mn-cs"/>
            </a:endParaRPr>
          </a:p>
          <a:p>
            <a:pPr lvl="0"/>
            <a:r>
              <a:rPr lang="sl-SI" sz="1200" kern="1200" dirty="0" smtClean="0">
                <a:solidFill>
                  <a:schemeClr val="tx1"/>
                </a:solidFill>
                <a:effectLst/>
                <a:latin typeface="+mn-lt"/>
                <a:ea typeface="+mn-ea"/>
                <a:cs typeface="+mn-cs"/>
              </a:rPr>
              <a:t>SMA is </a:t>
            </a:r>
            <a:r>
              <a:rPr lang="sl-SI" sz="1200" kern="1200" dirty="0" err="1" smtClean="0">
                <a:solidFill>
                  <a:schemeClr val="tx1"/>
                </a:solidFill>
                <a:effectLst/>
                <a:latin typeface="+mn-lt"/>
                <a:ea typeface="+mn-ea"/>
                <a:cs typeface="+mn-cs"/>
              </a:rPr>
              <a:t>responsible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regular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maintainence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quailty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management and maintenance of the data from the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and the building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is carried out in 41  local SMA offices throughout the country.</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data are updated with the procedures at the procedures at the request of the owners and with regular SMA procedures.</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SMA is </a:t>
            </a:r>
            <a:r>
              <a:rPr lang="sl-SI" sz="1200" kern="1200" dirty="0" err="1" smtClean="0">
                <a:solidFill>
                  <a:schemeClr val="tx1"/>
                </a:solidFill>
                <a:effectLst/>
                <a:latin typeface="+mn-lt"/>
                <a:ea typeface="+mn-ea"/>
                <a:cs typeface="+mn-cs"/>
              </a:rPr>
              <a:t>responsible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regular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maintainence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quailty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that</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achieved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by</a:t>
            </a:r>
            <a:r>
              <a:rPr lang="sl-SI"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Assurance of quality data in the procedures of real estate recording</a:t>
            </a:r>
            <a:endParaRPr lang="sl-SI"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Reducing errors in real estate data sets</a:t>
            </a:r>
            <a:endParaRPr lang="sl-SI"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Determening</a:t>
            </a:r>
            <a:r>
              <a:rPr lang="en-US" sz="1200" kern="1200" dirty="0" smtClean="0">
                <a:solidFill>
                  <a:schemeClr val="tx1"/>
                </a:solidFill>
                <a:effectLst/>
                <a:latin typeface="+mn-lt"/>
                <a:ea typeface="+mn-ea"/>
                <a:cs typeface="+mn-cs"/>
              </a:rPr>
              <a:t> controls for recording a new property and for updating existing property</a:t>
            </a:r>
            <a:endParaRPr lang="sl-SI" sz="1200" kern="1200" dirty="0" smtClean="0">
              <a:solidFill>
                <a:schemeClr val="tx1"/>
              </a:solidFill>
              <a:effectLst/>
              <a:latin typeface="+mn-lt"/>
              <a:ea typeface="+mn-ea"/>
              <a:cs typeface="+mn-cs"/>
            </a:endParaRPr>
          </a:p>
          <a:p>
            <a:pPr lvl="1"/>
            <a:r>
              <a:rPr lang="sl-SI" sz="1200" kern="1200" dirty="0" err="1" smtClean="0">
                <a:solidFill>
                  <a:schemeClr val="tx1"/>
                </a:solidFill>
                <a:effectLst/>
                <a:latin typeface="+mn-lt"/>
                <a:ea typeface="+mn-ea"/>
                <a:cs typeface="+mn-cs"/>
              </a:rPr>
              <a:t>Simplifyind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procedures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recording</a:t>
            </a:r>
            <a:r>
              <a:rPr lang="sl-SI" sz="1200" kern="1200" dirty="0" smtClean="0">
                <a:solidFill>
                  <a:schemeClr val="tx1"/>
                </a:solidFill>
                <a:effectLst/>
                <a:latin typeface="+mn-lt"/>
                <a:ea typeface="+mn-ea"/>
                <a:cs typeface="+mn-cs"/>
              </a:rPr>
              <a:t> 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cadastres</a:t>
            </a:r>
            <a:r>
              <a:rPr lang="sl-SI" sz="1200" kern="1200" dirty="0" smtClean="0">
                <a:solidFill>
                  <a:schemeClr val="tx1"/>
                </a:solidFill>
                <a:effectLst/>
                <a:latin typeface="+mn-lt"/>
                <a:ea typeface="+mn-ea"/>
                <a:cs typeface="+mn-cs"/>
              </a:rPr>
              <a:t>.</a:t>
            </a:r>
          </a:p>
          <a:p>
            <a:r>
              <a:rPr lang="sl-SI" sz="1200" kern="1200" dirty="0" smtClean="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10</a:t>
            </a:fld>
            <a:endParaRPr lang="sl-SI"/>
          </a:p>
        </p:txBody>
      </p:sp>
    </p:spTree>
    <p:extLst>
      <p:ext uri="{BB962C8B-B14F-4D97-AF65-F5344CB8AC3E}">
        <p14:creationId xmlns:p14="http://schemas.microsoft.com/office/powerpoint/2010/main" val="166758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err="1" smtClean="0">
                <a:solidFill>
                  <a:schemeClr val="tx1"/>
                </a:solidFill>
                <a:effectLst/>
                <a:latin typeface="+mn-lt"/>
                <a:ea typeface="+mn-ea"/>
                <a:cs typeface="+mn-cs"/>
              </a:rPr>
              <a:t>Data</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quality</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controls</a:t>
            </a:r>
            <a:endParaRPr lang="sl-SI" sz="1200" kern="1200" dirty="0" smtClean="0">
              <a:solidFill>
                <a:schemeClr val="tx1"/>
              </a:solidFill>
              <a:effectLst/>
              <a:latin typeface="+mn-lt"/>
              <a:ea typeface="+mn-ea"/>
              <a:cs typeface="+mn-cs"/>
            </a:endParaRPr>
          </a:p>
          <a:p>
            <a:pPr lvl="0"/>
            <a:r>
              <a:rPr lang="sl-SI" sz="1200" kern="1200" dirty="0" smtClean="0">
                <a:solidFill>
                  <a:schemeClr val="tx1"/>
                </a:solidFill>
                <a:effectLst/>
                <a:latin typeface="+mn-lt"/>
                <a:ea typeface="+mn-ea"/>
                <a:cs typeface="+mn-cs"/>
              </a:rPr>
              <a:t>Atribute </a:t>
            </a:r>
            <a:r>
              <a:rPr lang="sl-SI" sz="1200" kern="1200" dirty="0" err="1" smtClean="0">
                <a:solidFill>
                  <a:schemeClr val="tx1"/>
                </a:solidFill>
                <a:effectLst/>
                <a:latin typeface="+mn-lt"/>
                <a:ea typeface="+mn-ea"/>
                <a:cs typeface="+mn-cs"/>
              </a:rPr>
              <a:t>controls</a:t>
            </a:r>
            <a:endParaRPr lang="sl-SI" sz="1200" kern="1200" dirty="0" smtClean="0">
              <a:solidFill>
                <a:schemeClr val="tx1"/>
              </a:solidFill>
              <a:effectLst/>
              <a:latin typeface="+mn-lt"/>
              <a:ea typeface="+mn-ea"/>
              <a:cs typeface="+mn-cs"/>
            </a:endParaRPr>
          </a:p>
          <a:p>
            <a:pPr lvl="0"/>
            <a:r>
              <a:rPr lang="sl-SI" sz="1200" kern="1200" dirty="0" err="1" smtClean="0">
                <a:solidFill>
                  <a:schemeClr val="tx1"/>
                </a:solidFill>
                <a:effectLst/>
                <a:latin typeface="+mn-lt"/>
                <a:ea typeface="+mn-ea"/>
                <a:cs typeface="+mn-cs"/>
              </a:rPr>
              <a:t>Graphic</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controls</a:t>
            </a:r>
            <a:endParaRPr lang="sl-SI" sz="1200" kern="1200" dirty="0" smtClean="0">
              <a:solidFill>
                <a:schemeClr val="tx1"/>
              </a:solidFill>
              <a:effectLst/>
              <a:latin typeface="+mn-lt"/>
              <a:ea typeface="+mn-ea"/>
              <a:cs typeface="+mn-cs"/>
            </a:endParaRPr>
          </a:p>
          <a:p>
            <a:pPr lvl="0"/>
            <a:r>
              <a:rPr lang="sl-SI" sz="1200" kern="1200" dirty="0" err="1" smtClean="0">
                <a:solidFill>
                  <a:schemeClr val="tx1"/>
                </a:solidFill>
                <a:effectLst/>
                <a:latin typeface="+mn-lt"/>
                <a:ea typeface="+mn-ea"/>
                <a:cs typeface="+mn-cs"/>
              </a:rPr>
              <a:t>Topology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controls</a:t>
            </a:r>
            <a:endParaRPr lang="sl-SI" sz="1200" kern="1200" dirty="0" smtClean="0">
              <a:solidFill>
                <a:schemeClr val="tx1"/>
              </a:solidFill>
              <a:effectLst/>
              <a:latin typeface="+mn-lt"/>
              <a:ea typeface="+mn-ea"/>
              <a:cs typeface="+mn-cs"/>
            </a:endParaRPr>
          </a:p>
          <a:p>
            <a:pPr lvl="0"/>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provision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quality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periodically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daily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weekly</a:t>
            </a:r>
            <a:r>
              <a:rPr lang="sl-SI" sz="1200" kern="1200" dirty="0" smtClean="0">
                <a:solidFill>
                  <a:schemeClr val="tx1"/>
                </a:solidFill>
                <a:effectLst/>
                <a:latin typeface="+mn-lt"/>
                <a:ea typeface="+mn-ea"/>
                <a:cs typeface="+mn-cs"/>
              </a:rPr>
              <a:t>) run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quality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control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over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database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cadastre</a:t>
            </a:r>
            <a:r>
              <a:rPr lang="sl-SI" sz="1200" kern="1200" dirty="0" smtClean="0">
                <a:solidFill>
                  <a:schemeClr val="tx1"/>
                </a:solidFill>
                <a:effectLst/>
                <a:latin typeface="+mn-lt"/>
                <a:ea typeface="+mn-ea"/>
                <a:cs typeface="+mn-cs"/>
              </a:rPr>
              <a:t>. </a:t>
            </a: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control</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executed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with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using</a:t>
            </a:r>
            <a:r>
              <a:rPr lang="sl-SI" sz="1200" kern="1200" dirty="0" smtClean="0">
                <a:solidFill>
                  <a:schemeClr val="tx1"/>
                </a:solidFill>
                <a:effectLst/>
                <a:latin typeface="+mn-lt"/>
                <a:ea typeface="+mn-ea"/>
                <a:cs typeface="+mn-cs"/>
              </a:rPr>
              <a:t> a </a:t>
            </a:r>
            <a:r>
              <a:rPr lang="sl-SI" sz="1200" kern="1200" dirty="0" err="1" smtClean="0">
                <a:solidFill>
                  <a:schemeClr val="tx1"/>
                </a:solidFill>
                <a:effectLst/>
                <a:latin typeface="+mn-lt"/>
                <a:ea typeface="+mn-ea"/>
                <a:cs typeface="+mn-cs"/>
              </a:rPr>
              <a:t>special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quality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control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application</a:t>
            </a:r>
            <a:r>
              <a:rPr lang="sl-SI" sz="1200" kern="1200" dirty="0" smtClean="0">
                <a:solidFill>
                  <a:schemeClr val="tx1"/>
                </a:solidFill>
                <a:effectLst/>
                <a:latin typeface="+mn-lt"/>
                <a:ea typeface="+mn-ea"/>
                <a:cs typeface="+mn-cs"/>
              </a:rPr>
              <a:t>. </a:t>
            </a:r>
          </a:p>
          <a:p>
            <a:r>
              <a:rPr lang="sl-SI" sz="1200" kern="1200" dirty="0" smtClean="0">
                <a:solidFill>
                  <a:schemeClr val="tx1"/>
                </a:solidFill>
                <a:effectLst/>
                <a:latin typeface="+mn-lt"/>
                <a:ea typeface="+mn-ea"/>
                <a:cs typeface="+mn-cs"/>
              </a:rPr>
              <a:t>It </a:t>
            </a:r>
            <a:r>
              <a:rPr lang="sl-SI" sz="1200" kern="1200" dirty="0" err="1" smtClean="0">
                <a:solidFill>
                  <a:schemeClr val="tx1"/>
                </a:solidFill>
                <a:effectLst/>
                <a:latin typeface="+mn-lt"/>
                <a:ea typeface="+mn-ea"/>
                <a:cs typeface="+mn-cs"/>
              </a:rPr>
              <a:t>runs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over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attributes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graphic</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topological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correctness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connection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between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buildings</a:t>
            </a:r>
            <a:r>
              <a:rPr lang="sl-SI" sz="1200" kern="1200" dirty="0" smtClean="0">
                <a:solidFill>
                  <a:schemeClr val="tx1"/>
                </a:solidFill>
                <a:effectLst/>
                <a:latin typeface="+mn-lt"/>
                <a:ea typeface="+mn-ea"/>
                <a:cs typeface="+mn-cs"/>
              </a:rPr>
              <a:t>.</a:t>
            </a:r>
          </a:p>
          <a:p>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fix</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errors</a:t>
            </a:r>
            <a:r>
              <a:rPr lang="sl-SI" sz="1200" kern="1200" dirty="0" smtClean="0">
                <a:solidFill>
                  <a:schemeClr val="tx1"/>
                </a:solidFill>
                <a:effectLst/>
                <a:latin typeface="+mn-lt"/>
                <a:ea typeface="+mn-ea"/>
                <a:cs typeface="+mn-cs"/>
              </a:rPr>
              <a:t>!</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11</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DATA </a:t>
            </a:r>
            <a:r>
              <a:rPr lang="sl-SI" sz="1200" b="1" kern="1200" dirty="0" smtClean="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NALYS</a:t>
            </a:r>
            <a:r>
              <a:rPr lang="sl-SI" sz="1200" b="1" kern="1200" dirty="0" smtClean="0">
                <a:solidFill>
                  <a:schemeClr val="tx1"/>
                </a:solidFill>
                <a:effectLst/>
                <a:latin typeface="+mn-lt"/>
                <a:ea typeface="+mn-ea"/>
                <a:cs typeface="+mn-cs"/>
              </a:rPr>
              <a:t>IS </a:t>
            </a: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use</a:t>
            </a:r>
            <a:r>
              <a:rPr lang="sl-SI" sz="1200" kern="1200" dirty="0" smtClean="0">
                <a:solidFill>
                  <a:schemeClr val="tx1"/>
                </a:solidFill>
                <a:effectLst/>
                <a:latin typeface="+mn-lt"/>
                <a:ea typeface="+mn-ea"/>
                <a:cs typeface="+mn-cs"/>
              </a:rPr>
              <a:t> DATA ANALYSIS to </a:t>
            </a:r>
            <a:r>
              <a:rPr lang="sl-SI" sz="1200" kern="1200" dirty="0" err="1" smtClean="0">
                <a:solidFill>
                  <a:schemeClr val="tx1"/>
                </a:solidFill>
                <a:effectLst/>
                <a:latin typeface="+mn-lt"/>
                <a:ea typeface="+mn-ea"/>
                <a:cs typeface="+mn-cs"/>
              </a:rPr>
              <a:t>improve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already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recorded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Example:</a:t>
            </a:r>
            <a:endParaRPr lang="sl-SI"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Actual uses of parts of buildings:  </a:t>
            </a:r>
            <a:r>
              <a:rPr lang="en-US" sz="1200" kern="1200" dirty="0" smtClean="0">
                <a:solidFill>
                  <a:schemeClr val="tx1"/>
                </a:solidFill>
                <a:effectLst/>
                <a:latin typeface="+mn-lt"/>
                <a:ea typeface="+mn-ea"/>
                <a:cs typeface="+mn-cs"/>
              </a:rPr>
              <a:t>Comparison between actual use of the part of the building with the fact that a person has a registered address in that building. There is a big probability that this building is residential, so the actual use should be adequate.</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Connection of parts of buildings to registered persons (CRPs) - if actual use is not residential - warning - inspection of terrain –</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6,864 such parts of buildings</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12</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DATA </a:t>
            </a:r>
            <a:r>
              <a:rPr lang="sl-SI" sz="1200" b="1" kern="1200" dirty="0" smtClean="0">
                <a:solidFill>
                  <a:schemeClr val="tx1"/>
                </a:solidFill>
                <a:effectLst/>
                <a:latin typeface="+mn-lt"/>
                <a:ea typeface="+mn-ea"/>
                <a:cs typeface="+mn-cs"/>
              </a:rPr>
              <a:t>ACQUISITION</a:t>
            </a:r>
          </a:p>
          <a:p>
            <a:pPr lvl="0"/>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ACQUISITION OF DATA </a:t>
            </a:r>
            <a:r>
              <a:rPr lang="en-US" sz="1200" kern="1200" dirty="0" smtClean="0">
                <a:solidFill>
                  <a:schemeClr val="tx1"/>
                </a:solidFill>
                <a:effectLst/>
                <a:latin typeface="+mn-lt"/>
                <a:ea typeface="+mn-ea"/>
                <a:cs typeface="+mn-cs"/>
              </a:rPr>
              <a:t>FROM OTHER RECORDS</a:t>
            </a:r>
            <a:r>
              <a:rPr lang="sl-SI"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information on facade, windows renovation - data taken from Eco Fund</a:t>
            </a:r>
            <a:endParaRPr lang="sl-SI" sz="1200" kern="1200" dirty="0" smtClean="0">
              <a:solidFill>
                <a:schemeClr val="tx1"/>
              </a:solidFill>
              <a:effectLst/>
              <a:latin typeface="+mn-lt"/>
              <a:ea typeface="+mn-ea"/>
              <a:cs typeface="+mn-cs"/>
            </a:endParaRPr>
          </a:p>
          <a:p>
            <a:pPr lvl="0"/>
            <a:r>
              <a:rPr lang="sl-SI" sz="1200" kern="1200" dirty="0" err="1" smtClean="0">
                <a:solidFill>
                  <a:schemeClr val="tx1"/>
                </a:solidFill>
                <a:effectLst/>
                <a:latin typeface="+mn-lt"/>
                <a:ea typeface="+mn-ea"/>
                <a:cs typeface="+mn-cs"/>
              </a:rPr>
              <a:t>received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data: 5506 </a:t>
            </a:r>
            <a:r>
              <a:rPr lang="sl-SI" sz="1200" kern="1200" dirty="0" err="1" smtClean="0">
                <a:solidFill>
                  <a:schemeClr val="tx1"/>
                </a:solidFill>
                <a:effectLst/>
                <a:latin typeface="+mn-lt"/>
                <a:ea typeface="+mn-ea"/>
                <a:cs typeface="+mn-cs"/>
              </a:rPr>
              <a:t>information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years </a:t>
            </a:r>
            <a:r>
              <a:rPr lang="sl-SI" sz="1200" kern="1200" dirty="0" err="1" smtClean="0">
                <a:solidFill>
                  <a:schemeClr val="tx1"/>
                </a:solidFill>
                <a:effectLst/>
                <a:latin typeface="+mn-lt"/>
                <a:ea typeface="+mn-ea"/>
                <a:cs typeface="+mn-cs"/>
              </a:rPr>
              <a:t>of</a:t>
            </a:r>
            <a:r>
              <a:rPr lang="en-US" sz="1200" kern="1200" dirty="0" smtClean="0">
                <a:solidFill>
                  <a:schemeClr val="tx1"/>
                </a:solidFill>
                <a:effectLst/>
                <a:latin typeface="+mn-lt"/>
                <a:ea typeface="+mn-ea"/>
                <a:cs typeface="+mn-cs"/>
              </a:rPr>
              <a:t> facade renovation, 4363 </a:t>
            </a:r>
            <a:r>
              <a:rPr lang="sl-SI" sz="1200" kern="1200" dirty="0" err="1" smtClean="0">
                <a:solidFill>
                  <a:schemeClr val="tx1"/>
                </a:solidFill>
                <a:effectLst/>
                <a:latin typeface="+mn-lt"/>
                <a:ea typeface="+mn-ea"/>
                <a:cs typeface="+mn-cs"/>
              </a:rPr>
              <a:t>information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years </a:t>
            </a:r>
            <a:r>
              <a:rPr lang="sl-SI" sz="1200" kern="1200" dirty="0" err="1" smtClean="0">
                <a:solidFill>
                  <a:schemeClr val="tx1"/>
                </a:solidFill>
                <a:effectLst/>
                <a:latin typeface="+mn-lt"/>
                <a:ea typeface="+mn-ea"/>
                <a:cs typeface="+mn-cs"/>
              </a:rPr>
              <a:t>of</a:t>
            </a:r>
            <a:r>
              <a:rPr lang="en-US" sz="1200" kern="1200" dirty="0" smtClean="0">
                <a:solidFill>
                  <a:schemeClr val="tx1"/>
                </a:solidFill>
                <a:effectLst/>
                <a:latin typeface="+mn-lt"/>
                <a:ea typeface="+mn-ea"/>
                <a:cs typeface="+mn-cs"/>
              </a:rPr>
              <a:t>  window renewal (December 2017) – </a:t>
            </a:r>
            <a:r>
              <a:rPr lang="sl-SI" sz="1200" kern="1200" dirty="0" err="1" smtClean="0">
                <a:solidFill>
                  <a:schemeClr val="tx1"/>
                </a:solidFill>
                <a:effectLst/>
                <a:latin typeface="+mn-lt"/>
                <a:ea typeface="+mn-ea"/>
                <a:cs typeface="+mn-cs"/>
              </a:rPr>
              <a:t>will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repeted</a:t>
            </a:r>
            <a:r>
              <a:rPr lang="sl-SI" sz="1200" kern="120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2019</a:t>
            </a:r>
            <a:endParaRPr lang="sl-SI" sz="1200" kern="1200" dirty="0" smtClean="0">
              <a:solidFill>
                <a:schemeClr val="tx1"/>
              </a:solidFill>
              <a:effectLst/>
              <a:latin typeface="+mn-lt"/>
              <a:ea typeface="+mn-ea"/>
              <a:cs typeface="+mn-cs"/>
            </a:endParaRPr>
          </a:p>
          <a:p>
            <a:pPr lvl="0"/>
            <a:endParaRPr lang="sl-SI" sz="1200" kern="1200" dirty="0" smtClean="0">
              <a:solidFill>
                <a:schemeClr val="tx1"/>
              </a:solidFill>
              <a:effectLst/>
              <a:latin typeface="+mn-lt"/>
              <a:ea typeface="+mn-ea"/>
              <a:cs typeface="+mn-cs"/>
            </a:endParaRPr>
          </a:p>
          <a:p>
            <a:pPr lvl="0"/>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COOPERATION WITH MUNICIPALITIES </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Acquisition - data exchange (</a:t>
            </a:r>
            <a:r>
              <a:rPr lang="en-US" sz="1200" kern="1200" dirty="0" err="1" smtClean="0">
                <a:solidFill>
                  <a:schemeClr val="tx1"/>
                </a:solidFill>
                <a:effectLst/>
                <a:latin typeface="+mn-lt"/>
                <a:ea typeface="+mn-ea"/>
                <a:cs typeface="+mn-cs"/>
              </a:rPr>
              <a:t>Žiri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Semič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Kamnik</a:t>
            </a:r>
            <a:r>
              <a:rPr lang="en-US" sz="1200" kern="1200" dirty="0" smtClean="0">
                <a:solidFill>
                  <a:schemeClr val="tx1"/>
                </a:solidFill>
                <a:effectLst/>
                <a:latin typeface="+mn-lt"/>
                <a:ea typeface="+mn-ea"/>
                <a:cs typeface="+mn-cs"/>
              </a:rPr>
              <a:t> - partly) </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municipal data are the basis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SMA to </a:t>
            </a:r>
            <a:r>
              <a:rPr lang="sl-SI" sz="1200" kern="1200" dirty="0" err="1" smtClean="0">
                <a:solidFill>
                  <a:schemeClr val="tx1"/>
                </a:solidFill>
                <a:effectLst/>
                <a:latin typeface="+mn-lt"/>
                <a:ea typeface="+mn-ea"/>
                <a:cs typeface="+mn-cs"/>
              </a:rPr>
              <a:t>demand</a:t>
            </a:r>
            <a:r>
              <a:rPr lang="sl-SI"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change in </a:t>
            </a:r>
            <a:r>
              <a:rPr lang="sl-SI" sz="1200" kern="1200" dirty="0" smtClean="0">
                <a:solidFill>
                  <a:schemeClr val="tx1"/>
                </a:solidFill>
                <a:effectLst/>
                <a:latin typeface="+mn-lt"/>
                <a:ea typeface="+mn-ea"/>
                <a:cs typeface="+mn-cs"/>
              </a:rPr>
              <a:t>BC </a:t>
            </a:r>
            <a:r>
              <a:rPr lang="sl-SI" sz="1200" kern="1200" dirty="0" err="1" smtClean="0">
                <a:solidFill>
                  <a:schemeClr val="tx1"/>
                </a:solidFill>
                <a:effectLst/>
                <a:latin typeface="+mn-lt"/>
                <a:ea typeface="+mn-ea"/>
                <a:cs typeface="+mn-cs"/>
              </a:rPr>
              <a:t>from</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owner</a:t>
            </a:r>
            <a:r>
              <a:rPr lang="sl-SI" sz="1200" kern="1200" dirty="0" smtClean="0">
                <a:solidFill>
                  <a:schemeClr val="tx1"/>
                </a:solidFill>
                <a:effectLst/>
                <a:latin typeface="+mn-lt"/>
                <a:ea typeface="+mn-ea"/>
                <a:cs typeface="+mn-cs"/>
              </a:rPr>
              <a:t>.</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13</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err="1" smtClean="0">
                <a:solidFill>
                  <a:schemeClr val="tx1"/>
                </a:solidFill>
                <a:effectLst/>
                <a:latin typeface="+mn-lt"/>
                <a:ea typeface="+mn-ea"/>
                <a:cs typeface="+mn-cs"/>
              </a:rPr>
              <a:t>Location</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Improvement</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of</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the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land</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cadastre</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Depending</a:t>
            </a:r>
            <a:r>
              <a:rPr lang="sl-SI" sz="1200" kern="1200" dirty="0" smtClean="0">
                <a:solidFill>
                  <a:schemeClr val="tx1"/>
                </a:solidFill>
                <a:effectLst/>
                <a:latin typeface="+mn-lt"/>
                <a:ea typeface="+mn-ea"/>
                <a:cs typeface="+mn-cs"/>
              </a:rPr>
              <a:t> on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method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setting</a:t>
            </a:r>
            <a:r>
              <a:rPr lang="sl-SI" sz="1200" kern="1200" dirty="0" smtClean="0">
                <a:solidFill>
                  <a:schemeClr val="tx1"/>
                </a:solidFill>
                <a:effectLst/>
                <a:latin typeface="+mn-lt"/>
                <a:ea typeface="+mn-ea"/>
                <a:cs typeface="+mn-cs"/>
              </a:rPr>
              <a:t> up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ZKP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various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procedures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its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maintenance</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past.</a:t>
            </a: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ZKP in </a:t>
            </a:r>
            <a:r>
              <a:rPr lang="sl-SI" sz="1200" kern="1200" dirty="0" err="1" smtClean="0">
                <a:solidFill>
                  <a:schemeClr val="tx1"/>
                </a:solidFill>
                <a:effectLst/>
                <a:latin typeface="+mn-lt"/>
                <a:ea typeface="+mn-ea"/>
                <a:cs typeface="+mn-cs"/>
              </a:rPr>
              <a:t>individual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areas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does</a:t>
            </a:r>
            <a:r>
              <a:rPr lang="sl-SI" sz="1200" kern="1200" dirty="0" smtClean="0">
                <a:solidFill>
                  <a:schemeClr val="tx1"/>
                </a:solidFill>
                <a:effectLst/>
                <a:latin typeface="+mn-lt"/>
                <a:ea typeface="+mn-ea"/>
                <a:cs typeface="+mn-cs"/>
              </a:rPr>
              <a:t> not </a:t>
            </a:r>
            <a:r>
              <a:rPr lang="sl-SI" sz="1200" kern="1200" dirty="0" err="1" smtClean="0">
                <a:solidFill>
                  <a:schemeClr val="tx1"/>
                </a:solidFill>
                <a:effectLst/>
                <a:latin typeface="+mn-lt"/>
                <a:ea typeface="+mn-ea"/>
                <a:cs typeface="+mn-cs"/>
              </a:rPr>
              <a:t>always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reflect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actual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situation</a:t>
            </a:r>
            <a:r>
              <a:rPr lang="sl-SI" sz="1200" kern="1200" dirty="0" smtClean="0">
                <a:solidFill>
                  <a:schemeClr val="tx1"/>
                </a:solidFill>
                <a:effectLst/>
                <a:latin typeface="+mn-lt"/>
                <a:ea typeface="+mn-ea"/>
                <a:cs typeface="+mn-cs"/>
              </a:rPr>
              <a:t> in nature. </a:t>
            </a: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This</a:t>
            </a:r>
            <a:r>
              <a:rPr lang="sl-SI" sz="1200" kern="1200" dirty="0" smtClean="0">
                <a:solidFill>
                  <a:schemeClr val="tx1"/>
                </a:solidFill>
                <a:effectLst/>
                <a:latin typeface="+mn-lt"/>
                <a:ea typeface="+mn-ea"/>
                <a:cs typeface="+mn-cs"/>
              </a:rPr>
              <a:t> is most </a:t>
            </a:r>
            <a:r>
              <a:rPr lang="sl-SI" sz="1200" kern="1200" dirty="0" err="1" smtClean="0">
                <a:solidFill>
                  <a:schemeClr val="tx1"/>
                </a:solidFill>
                <a:effectLst/>
                <a:latin typeface="+mn-lt"/>
                <a:ea typeface="+mn-ea"/>
                <a:cs typeface="+mn-cs"/>
              </a:rPr>
              <a:t>evident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when</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same </a:t>
            </a:r>
            <a:r>
              <a:rPr lang="sl-SI" sz="1200" kern="1200" dirty="0" err="1" smtClean="0">
                <a:solidFill>
                  <a:schemeClr val="tx1"/>
                </a:solidFill>
                <a:effectLst/>
                <a:latin typeface="+mn-lt"/>
                <a:ea typeface="+mn-ea"/>
                <a:cs typeface="+mn-cs"/>
              </a:rPr>
              <a:t>picture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ZKP is </a:t>
            </a:r>
            <a:r>
              <a:rPr lang="sl-SI" sz="1200" kern="1200" dirty="0" err="1" smtClean="0">
                <a:solidFill>
                  <a:schemeClr val="tx1"/>
                </a:solidFill>
                <a:effectLst/>
                <a:latin typeface="+mn-lt"/>
                <a:ea typeface="+mn-ea"/>
                <a:cs typeface="+mn-cs"/>
              </a:rPr>
              <a:t>combined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with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other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spatial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which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show</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topographical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state</a:t>
            </a:r>
            <a:r>
              <a:rPr lang="sl-SI" sz="1200" kern="1200" dirty="0" smtClean="0">
                <a:solidFill>
                  <a:schemeClr val="tx1"/>
                </a:solidFill>
                <a:effectLst/>
                <a:latin typeface="+mn-lt"/>
                <a:ea typeface="+mn-ea"/>
                <a:cs typeface="+mn-cs"/>
              </a:rPr>
              <a:t> in nature (</a:t>
            </a:r>
            <a:r>
              <a:rPr lang="sl-SI" sz="1200" kern="1200" dirty="0" err="1" smtClean="0">
                <a:solidFill>
                  <a:schemeClr val="tx1"/>
                </a:solidFill>
                <a:effectLst/>
                <a:latin typeface="+mn-lt"/>
                <a:ea typeface="+mn-ea"/>
                <a:cs typeface="+mn-cs"/>
              </a:rPr>
              <a:t>eg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digital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orthophoto</a:t>
            </a:r>
            <a:r>
              <a:rPr lang="sl-SI" sz="1200" kern="1200" dirty="0" smtClean="0">
                <a:solidFill>
                  <a:schemeClr val="tx1"/>
                </a:solidFill>
                <a:effectLst/>
                <a:latin typeface="+mn-lt"/>
                <a:ea typeface="+mn-ea"/>
                <a:cs typeface="+mn-cs"/>
              </a:rPr>
              <a:t> -DOF). </a:t>
            </a: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note </a:t>
            </a:r>
            <a:r>
              <a:rPr lang="sl-SI" sz="1200" kern="1200" dirty="0" err="1" smtClean="0">
                <a:solidFill>
                  <a:schemeClr val="tx1"/>
                </a:solidFill>
                <a:effectLst/>
                <a:latin typeface="+mn-lt"/>
                <a:ea typeface="+mn-ea"/>
                <a:cs typeface="+mn-cs"/>
              </a:rPr>
              <a:t>that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locally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incoherent</a:t>
            </a:r>
            <a:r>
              <a:rPr lang="sl-SI" sz="1200" kern="1200" dirty="0" smtClean="0">
                <a:solidFill>
                  <a:schemeClr val="tx1"/>
                </a:solidFill>
                <a:effectLst/>
                <a:latin typeface="+mn-lt"/>
                <a:ea typeface="+mn-ea"/>
                <a:cs typeface="+mn-cs"/>
              </a:rPr>
              <a:t> - </a:t>
            </a:r>
            <a:r>
              <a:rPr lang="sl-SI" sz="1200" kern="1200" dirty="0" err="1" smtClean="0">
                <a:solidFill>
                  <a:schemeClr val="tx1"/>
                </a:solidFill>
                <a:effectLst/>
                <a:latin typeface="+mn-lt"/>
                <a:ea typeface="+mn-ea"/>
                <a:cs typeface="+mn-cs"/>
              </a:rPr>
              <a:t>offset</a:t>
            </a:r>
            <a:r>
              <a:rPr lang="sl-SI" sz="1200" kern="1200" dirty="0" smtClean="0">
                <a:solidFill>
                  <a:schemeClr val="tx1"/>
                </a:solidFill>
                <a:effectLst/>
                <a:latin typeface="+mn-lt"/>
                <a:ea typeface="+mn-ea"/>
                <a:cs typeface="+mn-cs"/>
              </a:rPr>
              <a:t>. </a:t>
            </a: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purpose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location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improvement</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that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ZKTs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which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have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only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graphic</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coordinates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define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coordinates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with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accuracy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over</a:t>
            </a:r>
            <a:r>
              <a:rPr lang="sl-SI" sz="1200" kern="1200" dirty="0" smtClean="0">
                <a:solidFill>
                  <a:schemeClr val="tx1"/>
                </a:solidFill>
                <a:effectLst/>
                <a:latin typeface="+mn-lt"/>
                <a:ea typeface="+mn-ea"/>
                <a:cs typeface="+mn-cs"/>
              </a:rPr>
              <a:t> 1 m. </a:t>
            </a: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Within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framework</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project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Location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Improvement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Survey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mapping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authority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implements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location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improvement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territory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Slovenia</a:t>
            </a:r>
            <a:r>
              <a:rPr lang="sl-SI" sz="1200" kern="1200" dirty="0" smtClean="0">
                <a:solidFill>
                  <a:schemeClr val="tx1"/>
                </a:solidFill>
                <a:effectLst/>
                <a:latin typeface="+mn-lt"/>
                <a:ea typeface="+mn-ea"/>
                <a:cs typeface="+mn-cs"/>
              </a:rPr>
              <a:t>. </a:t>
            </a: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processing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unit</a:t>
            </a:r>
            <a:r>
              <a:rPr lang="sl-SI" sz="1200" kern="1200" dirty="0" smtClean="0">
                <a:solidFill>
                  <a:schemeClr val="tx1"/>
                </a:solidFill>
                <a:effectLst/>
                <a:latin typeface="+mn-lt"/>
                <a:ea typeface="+mn-ea"/>
                <a:cs typeface="+mn-cs"/>
              </a:rPr>
              <a:t> is a </a:t>
            </a:r>
            <a:r>
              <a:rPr lang="sl-SI" sz="1200" kern="1200" dirty="0" err="1" smtClean="0">
                <a:solidFill>
                  <a:schemeClr val="tx1"/>
                </a:solidFill>
                <a:effectLst/>
                <a:latin typeface="+mn-lt"/>
                <a:ea typeface="+mn-ea"/>
                <a:cs typeface="+mn-cs"/>
              </a:rPr>
              <a:t>cadastral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area</a:t>
            </a:r>
            <a:r>
              <a:rPr lang="sl-SI" sz="1200" kern="1200" dirty="0" smtClean="0">
                <a:solidFill>
                  <a:schemeClr val="tx1"/>
                </a:solidFill>
                <a:effectLst/>
                <a:latin typeface="+mn-lt"/>
                <a:ea typeface="+mn-ea"/>
                <a:cs typeface="+mn-cs"/>
              </a:rPr>
              <a:t>.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moment </a:t>
            </a:r>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have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about</a:t>
            </a:r>
            <a:r>
              <a:rPr lang="sl-SI" sz="1200" kern="1200" dirty="0" smtClean="0">
                <a:solidFill>
                  <a:schemeClr val="tx1"/>
                </a:solidFill>
                <a:effectLst/>
                <a:latin typeface="+mn-lt"/>
                <a:ea typeface="+mn-ea"/>
                <a:cs typeface="+mn-cs"/>
              </a:rPr>
              <a:t> 20%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areas</a:t>
            </a:r>
            <a:r>
              <a:rPr lang="sl-SI" sz="1200" kern="1200" dirty="0" smtClean="0">
                <a:solidFill>
                  <a:schemeClr val="tx1"/>
                </a:solidFill>
                <a:effectLst/>
                <a:latin typeface="+mn-lt"/>
                <a:ea typeface="+mn-ea"/>
                <a:cs typeface="+mn-cs"/>
              </a:rPr>
              <a:t>.</a:t>
            </a:r>
          </a:p>
          <a:p>
            <a:endParaRPr lang="sl-SI" sz="1200" kern="1200" dirty="0" smtClean="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14</a:t>
            </a:fld>
            <a:endParaRPr lang="sl-SI"/>
          </a:p>
        </p:txBody>
      </p:sp>
    </p:spTree>
    <p:extLst>
      <p:ext uri="{BB962C8B-B14F-4D97-AF65-F5344CB8AC3E}">
        <p14:creationId xmlns:p14="http://schemas.microsoft.com/office/powerpoint/2010/main" val="3107947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err="1" smtClean="0">
                <a:solidFill>
                  <a:schemeClr val="tx1"/>
                </a:solidFill>
                <a:effectLst/>
                <a:latin typeface="+mn-lt"/>
                <a:ea typeface="+mn-ea"/>
                <a:cs typeface="+mn-cs"/>
              </a:rPr>
              <a:t>Improved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points</a:t>
            </a:r>
            <a:r>
              <a:rPr lang="sl-SI" sz="1200" kern="1200" dirty="0" smtClean="0">
                <a:solidFill>
                  <a:schemeClr val="tx1"/>
                </a:solidFill>
                <a:effectLst/>
                <a:latin typeface="+mn-lt"/>
                <a:ea typeface="+mn-ea"/>
                <a:cs typeface="+mn-cs"/>
              </a:rPr>
              <a:t> are </a:t>
            </a:r>
            <a:r>
              <a:rPr lang="sl-SI" sz="1200" kern="1200" dirty="0" err="1" smtClean="0">
                <a:solidFill>
                  <a:schemeClr val="tx1"/>
                </a:solidFill>
                <a:effectLst/>
                <a:latin typeface="+mn-lt"/>
                <a:ea typeface="+mn-ea"/>
                <a:cs typeface="+mn-cs"/>
              </a:rPr>
              <a:t>now</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included</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ZKN. </a:t>
            </a:r>
            <a:r>
              <a:rPr lang="en-US" sz="1200" kern="1200" dirty="0" smtClean="0">
                <a:solidFill>
                  <a:schemeClr val="tx1"/>
                </a:solidFill>
                <a:effectLst/>
                <a:latin typeface="+mn-lt"/>
                <a:ea typeface="+mn-ea"/>
                <a:cs typeface="+mn-cs"/>
              </a:rPr>
              <a:t>43% of all cadastral points have, besides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graphical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coordinates</a:t>
            </a:r>
            <a:r>
              <a:rPr lang="sl-SI"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err="1" smtClean="0">
                <a:solidFill>
                  <a:schemeClr val="tx1"/>
                </a:solidFill>
                <a:effectLst/>
                <a:latin typeface="+mn-lt"/>
                <a:ea typeface="+mn-ea"/>
                <a:cs typeface="+mn-cs"/>
              </a:rPr>
              <a:t>also</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numeric</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coordinates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determined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field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measurements</a:t>
            </a:r>
            <a:r>
              <a:rPr lang="sl-SI" sz="1200" kern="1200" dirty="0" smtClean="0">
                <a:solidFill>
                  <a:schemeClr val="tx1"/>
                </a:solidFill>
                <a:effectLst/>
                <a:latin typeface="+mn-lt"/>
                <a:ea typeface="+mn-ea"/>
                <a:cs typeface="+mn-cs"/>
              </a:rPr>
              <a:t> or </a:t>
            </a:r>
            <a:r>
              <a:rPr lang="sl-SI" sz="1200" kern="1200" dirty="0" err="1" smtClean="0">
                <a:solidFill>
                  <a:schemeClr val="tx1"/>
                </a:solidFill>
                <a:effectLst/>
                <a:latin typeface="+mn-lt"/>
                <a:ea typeface="+mn-ea"/>
                <a:cs typeface="+mn-cs"/>
              </a:rPr>
              <a:t>by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location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improvement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process</a:t>
            </a:r>
            <a:r>
              <a:rPr lang="sl-SI" sz="1200" kern="1200" dirty="0" smtClean="0">
                <a:solidFill>
                  <a:schemeClr val="tx1"/>
                </a:solidFill>
                <a:effectLst/>
                <a:latin typeface="+mn-lt"/>
                <a:ea typeface="+mn-ea"/>
                <a:cs typeface="+mn-cs"/>
              </a:rPr>
              <a:t>. </a:t>
            </a:r>
          </a:p>
          <a:p>
            <a:endParaRPr lang="en-US" dirty="0"/>
          </a:p>
          <a:p>
            <a:pPr eaLnBrk="1" hangingPunct="1">
              <a:spcBef>
                <a:spcPct val="0"/>
              </a:spcBef>
              <a:buFontTx/>
              <a:buNone/>
            </a:pPr>
            <a:r>
              <a:rPr lang="sl-SI" altLang="sl-SI" sz="1200" b="0" kern="0" dirty="0" smtClean="0">
                <a:solidFill>
                  <a:srgbClr val="002060"/>
                </a:solidFill>
              </a:rPr>
              <a:t>ZKT </a:t>
            </a:r>
            <a:r>
              <a:rPr lang="sl-SI" altLang="sl-SI" sz="1200" b="0" kern="0" dirty="0" err="1" smtClean="0">
                <a:solidFill>
                  <a:srgbClr val="002060"/>
                </a:solidFill>
              </a:rPr>
              <a:t>accuracy</a:t>
            </a:r>
            <a:r>
              <a:rPr lang="sl-SI" altLang="sl-SI" sz="1200" b="0" kern="0" dirty="0" smtClean="0">
                <a:solidFill>
                  <a:srgbClr val="002060"/>
                </a:solidFill>
              </a:rPr>
              <a:t>:</a:t>
            </a:r>
          </a:p>
          <a:p>
            <a:pPr eaLnBrk="1" hangingPunct="1">
              <a:spcBef>
                <a:spcPct val="0"/>
              </a:spcBef>
              <a:buFontTx/>
              <a:buNone/>
            </a:pPr>
            <a:endParaRPr lang="sl-SI" altLang="sl-SI" sz="1200" b="0" kern="0" dirty="0" smtClean="0">
              <a:solidFill>
                <a:srgbClr val="002060"/>
              </a:solidFill>
            </a:endParaRPr>
          </a:p>
          <a:p>
            <a:pPr eaLnBrk="1" hangingPunct="1">
              <a:spcBef>
                <a:spcPct val="0"/>
              </a:spcBef>
              <a:buFontTx/>
              <a:buNone/>
            </a:pPr>
            <a:r>
              <a:rPr lang="sl-SI" altLang="sl-SI" sz="1200" b="0" kern="0" dirty="0" err="1" smtClean="0">
                <a:solidFill>
                  <a:srgbClr val="0041C4"/>
                </a:solidFill>
              </a:rPr>
              <a:t>over</a:t>
            </a:r>
            <a:r>
              <a:rPr lang="sl-SI" altLang="sl-SI" sz="1200" b="0" kern="0" dirty="0" smtClean="0">
                <a:solidFill>
                  <a:srgbClr val="0041C4"/>
                </a:solidFill>
              </a:rPr>
              <a:t> 1m (</a:t>
            </a:r>
            <a:r>
              <a:rPr lang="sl-SI" altLang="sl-SI" sz="1200" b="0" kern="0" dirty="0" err="1" smtClean="0">
                <a:solidFill>
                  <a:srgbClr val="0041C4"/>
                </a:solidFill>
              </a:rPr>
              <a:t>blue</a:t>
            </a:r>
            <a:r>
              <a:rPr lang="sl-SI" altLang="sl-SI" sz="1200" b="0" kern="0" dirty="0" smtClean="0">
                <a:solidFill>
                  <a:srgbClr val="0041C4"/>
                </a:solidFill>
              </a:rPr>
              <a:t>)</a:t>
            </a:r>
          </a:p>
          <a:p>
            <a:pPr eaLnBrk="1" hangingPunct="1">
              <a:spcBef>
                <a:spcPct val="0"/>
              </a:spcBef>
              <a:buFontTx/>
              <a:buNone/>
            </a:pPr>
            <a:r>
              <a:rPr lang="sl-SI" altLang="sl-SI" sz="1200" b="0" kern="0" dirty="0" smtClean="0">
                <a:solidFill>
                  <a:srgbClr val="002060"/>
                </a:solidFill>
              </a:rPr>
              <a:t>                      </a:t>
            </a:r>
          </a:p>
          <a:p>
            <a:pPr eaLnBrk="1" hangingPunct="1">
              <a:spcBef>
                <a:spcPct val="0"/>
              </a:spcBef>
              <a:buFontTx/>
              <a:buNone/>
            </a:pPr>
            <a:r>
              <a:rPr lang="sl-SI" altLang="sl-SI" sz="1200" b="0" kern="0" dirty="0" err="1" smtClean="0">
                <a:solidFill>
                  <a:srgbClr val="FF0000"/>
                </a:solidFill>
              </a:rPr>
              <a:t>within</a:t>
            </a:r>
            <a:r>
              <a:rPr lang="sl-SI" altLang="sl-SI" sz="1200" b="0" kern="0" dirty="0" smtClean="0">
                <a:solidFill>
                  <a:srgbClr val="FF0000"/>
                </a:solidFill>
              </a:rPr>
              <a:t> 1m (red)</a:t>
            </a:r>
            <a:endParaRPr lang="sl-SI" altLang="sl-SI" sz="1200" b="0" dirty="0" smtClean="0">
              <a:solidFill>
                <a:srgbClr val="FF0000"/>
              </a:solidFill>
            </a:endParaRPr>
          </a:p>
          <a:p>
            <a:pPr eaLnBrk="1" hangingPunct="1">
              <a:spcBef>
                <a:spcPct val="0"/>
              </a:spcBef>
              <a:buFontTx/>
              <a:buNone/>
            </a:pPr>
            <a:endParaRPr lang="sl-SI" altLang="sl-SI" sz="1200" b="1" dirty="0" smtClean="0">
              <a:solidFill>
                <a:srgbClr val="0070C0"/>
              </a:solidFill>
            </a:endParaRPr>
          </a:p>
          <a:p>
            <a:pPr eaLnBrk="1" hangingPunct="1">
              <a:spcBef>
                <a:spcPct val="0"/>
              </a:spcBef>
              <a:buFontTx/>
              <a:buNone/>
            </a:pPr>
            <a:endParaRPr lang="sl-SI" altLang="sl-SI" sz="1200" b="1" dirty="0" smtClean="0">
              <a:solidFill>
                <a:srgbClr val="0070C0"/>
              </a:solidFill>
            </a:endParaRPr>
          </a:p>
          <a:p>
            <a:pPr eaLnBrk="1" hangingPunct="1">
              <a:spcBef>
                <a:spcPct val="0"/>
              </a:spcBef>
              <a:buFontTx/>
              <a:buNone/>
            </a:pPr>
            <a:endParaRPr lang="sl-SI" altLang="sl-SI" sz="1200" dirty="0" smtClean="0"/>
          </a:p>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15</a:t>
            </a:fld>
            <a:endParaRPr lang="sl-SI"/>
          </a:p>
        </p:txBody>
      </p:sp>
    </p:spTree>
    <p:extLst>
      <p:ext uri="{BB962C8B-B14F-4D97-AF65-F5344CB8AC3E}">
        <p14:creationId xmlns:p14="http://schemas.microsoft.com/office/powerpoint/2010/main" val="3107947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AUTOMATIC IDENTIFICATION OF BUILDINGS </a:t>
            </a:r>
            <a:r>
              <a:rPr lang="sl-SI" sz="1200" b="1" kern="1200" dirty="0" smtClean="0">
                <a:solidFill>
                  <a:schemeClr val="tx1"/>
                </a:solidFill>
                <a:effectLst/>
                <a:latin typeface="+mn-lt"/>
                <a:ea typeface="+mn-ea"/>
                <a:cs typeface="+mn-cs"/>
              </a:rPr>
              <a:t>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AUTOMATIC IDENTIFICATION OF BUILDINGS </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automatic identification of buildings: </a:t>
            </a:r>
            <a:endParaRPr lang="sl-SI" sz="1200" kern="1200" dirty="0" smtClean="0">
              <a:solidFill>
                <a:schemeClr val="tx1"/>
              </a:solidFill>
              <a:effectLst/>
              <a:latin typeface="+mn-lt"/>
              <a:ea typeface="+mn-ea"/>
              <a:cs typeface="+mn-cs"/>
            </a:endParaRPr>
          </a:p>
          <a:p>
            <a:pPr lvl="0"/>
            <a:endParaRPr lang="sl-SI" sz="1200" kern="1200" dirty="0" smtClean="0">
              <a:solidFill>
                <a:schemeClr val="tx1"/>
              </a:solidFill>
              <a:effectLst/>
              <a:latin typeface="+mn-lt"/>
              <a:ea typeface="+mn-ea"/>
              <a:cs typeface="+mn-cs"/>
            </a:endParaRPr>
          </a:p>
          <a:p>
            <a:pPr lvl="0"/>
            <a:r>
              <a:rPr lang="sl-SI" sz="1200" kern="1200" dirty="0" err="1" smtClean="0">
                <a:solidFill>
                  <a:schemeClr val="tx1"/>
                </a:solidFill>
                <a:effectLst/>
                <a:latin typeface="+mn-lt"/>
                <a:ea typeface="+mn-ea"/>
                <a:cs typeface="+mn-cs"/>
              </a:rPr>
              <a:t>unrecorded</a:t>
            </a:r>
            <a:r>
              <a:rPr lang="en-US" sz="1200" kern="1200" dirty="0" smtClean="0">
                <a:solidFill>
                  <a:schemeClr val="tx1"/>
                </a:solidFill>
                <a:effectLst/>
                <a:latin typeface="+mn-lt"/>
                <a:ea typeface="+mn-ea"/>
                <a:cs typeface="+mn-cs"/>
              </a:rPr>
              <a:t> building, </a:t>
            </a:r>
            <a:endParaRPr lang="sl-SI"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changed buildings,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buildings that are no longer </a:t>
            </a:r>
            <a:r>
              <a:rPr lang="sl-SI" sz="1200" kern="1200" dirty="0" err="1" smtClean="0">
                <a:solidFill>
                  <a:schemeClr val="tx1"/>
                </a:solidFill>
                <a:effectLst/>
                <a:latin typeface="+mn-lt"/>
                <a:ea typeface="+mn-ea"/>
                <a:cs typeface="+mn-cs"/>
              </a:rPr>
              <a:t>exist</a:t>
            </a:r>
            <a:r>
              <a:rPr lang="en-US" sz="1200" kern="1200" dirty="0" smtClean="0">
                <a:solidFill>
                  <a:schemeClr val="tx1"/>
                </a:solidFill>
                <a:effectLst/>
                <a:latin typeface="+mn-lt"/>
                <a:ea typeface="+mn-ea"/>
                <a:cs typeface="+mn-cs"/>
              </a:rPr>
              <a:t>- need to be deleted.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 - cyclic aerial survey, </a:t>
            </a:r>
            <a:r>
              <a:rPr lang="en-US" sz="1200" kern="1200" dirty="0" err="1" smtClean="0">
                <a:solidFill>
                  <a:schemeClr val="tx1"/>
                </a:solidFill>
                <a:effectLst/>
                <a:latin typeface="+mn-lt"/>
                <a:ea typeface="+mn-ea"/>
                <a:cs typeface="+mn-cs"/>
              </a:rPr>
              <a:t>lidar</a:t>
            </a:r>
            <a:r>
              <a:rPr lang="en-US" sz="1200" kern="1200" dirty="0" smtClean="0">
                <a:solidFill>
                  <a:schemeClr val="tx1"/>
                </a:solidFill>
                <a:effectLst/>
                <a:latin typeface="+mn-lt"/>
                <a:ea typeface="+mn-ea"/>
                <a:cs typeface="+mn-cs"/>
              </a:rPr>
              <a:t>, other available resources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topography).</a:t>
            </a:r>
            <a:endParaRPr lang="sl-SI" sz="1200" kern="1200" dirty="0" smtClean="0">
              <a:solidFill>
                <a:schemeClr val="tx1"/>
              </a:solidFill>
              <a:effectLst/>
              <a:latin typeface="+mn-lt"/>
              <a:ea typeface="+mn-ea"/>
              <a:cs typeface="+mn-cs"/>
            </a:endParaRPr>
          </a:p>
          <a:p>
            <a:endParaRPr lang="sl-SI" sz="1200" b="1" u="sng" kern="1200" dirty="0" smtClean="0">
              <a:solidFill>
                <a:schemeClr val="tx1"/>
              </a:solidFill>
              <a:effectLst/>
              <a:latin typeface="+mn-lt"/>
              <a:ea typeface="+mn-ea"/>
              <a:cs typeface="+mn-cs"/>
            </a:endParaRPr>
          </a:p>
          <a:p>
            <a:r>
              <a:rPr lang="sl-SI" sz="1600" kern="1200" dirty="0" smtClean="0">
                <a:solidFill>
                  <a:schemeClr val="tx1"/>
                </a:solidFill>
                <a:effectLst/>
                <a:latin typeface="+mn-lt"/>
                <a:ea typeface="+mn-ea"/>
                <a:cs typeface="+mn-cs"/>
              </a:rPr>
              <a:t>After automatic identification:</a:t>
            </a:r>
          </a:p>
          <a:p>
            <a:pPr lvl="0"/>
            <a:r>
              <a:rPr lang="en-US" sz="1600" kern="1200" dirty="0" smtClean="0">
                <a:solidFill>
                  <a:schemeClr val="tx1"/>
                </a:solidFill>
                <a:effectLst/>
                <a:latin typeface="+mn-lt"/>
                <a:ea typeface="+mn-ea"/>
                <a:cs typeface="+mn-cs"/>
              </a:rPr>
              <a:t>Field identification. </a:t>
            </a:r>
            <a:endParaRPr lang="sl-SI" sz="1600" kern="1200" dirty="0" smtClean="0">
              <a:solidFill>
                <a:schemeClr val="tx1"/>
              </a:solidFill>
              <a:effectLst/>
              <a:latin typeface="+mn-lt"/>
              <a:ea typeface="+mn-ea"/>
              <a:cs typeface="+mn-cs"/>
            </a:endParaRPr>
          </a:p>
          <a:p>
            <a:pPr lvl="0"/>
            <a:r>
              <a:rPr lang="sl-SI" sz="1600" kern="1200" dirty="0" smtClean="0">
                <a:solidFill>
                  <a:schemeClr val="tx1"/>
                </a:solidFill>
                <a:effectLst/>
                <a:latin typeface="+mn-lt"/>
                <a:ea typeface="+mn-ea"/>
                <a:cs typeface="+mn-cs"/>
              </a:rPr>
              <a:t>T</a:t>
            </a:r>
            <a:r>
              <a:rPr lang="en-US" sz="1600" kern="1200" dirty="0" smtClean="0">
                <a:solidFill>
                  <a:schemeClr val="tx1"/>
                </a:solidFill>
                <a:effectLst/>
                <a:latin typeface="+mn-lt"/>
                <a:ea typeface="+mn-ea"/>
                <a:cs typeface="+mn-cs"/>
              </a:rPr>
              <a:t>he owner </a:t>
            </a:r>
            <a:r>
              <a:rPr lang="sl-SI" sz="1600" kern="1200" dirty="0" smtClean="0">
                <a:solidFill>
                  <a:schemeClr val="tx1"/>
                </a:solidFill>
                <a:effectLst/>
                <a:latin typeface="+mn-lt"/>
                <a:ea typeface="+mn-ea"/>
                <a:cs typeface="+mn-cs"/>
              </a:rPr>
              <a:t>is asked to update the BC</a:t>
            </a:r>
            <a:r>
              <a:rPr lang="en-US" sz="1600" kern="1200" dirty="0" smtClean="0">
                <a:solidFill>
                  <a:schemeClr val="tx1"/>
                </a:solidFill>
                <a:effectLst/>
                <a:latin typeface="+mn-lt"/>
                <a:ea typeface="+mn-ea"/>
                <a:cs typeface="+mn-cs"/>
              </a:rPr>
              <a:t> data changes </a:t>
            </a:r>
            <a:endParaRPr lang="sl-SI" sz="1600" kern="1200" dirty="0" smtClean="0">
              <a:solidFill>
                <a:schemeClr val="tx1"/>
              </a:solidFill>
              <a:effectLst/>
              <a:latin typeface="+mn-lt"/>
              <a:ea typeface="+mn-ea"/>
              <a:cs typeface="+mn-cs"/>
            </a:endParaRPr>
          </a:p>
          <a:p>
            <a:endParaRPr lang="sl-SI" sz="1600" b="1" u="sng" dirty="0" smtClean="0">
              <a:solidFill>
                <a:srgbClr val="FF0000"/>
              </a:solidFill>
            </a:endParaRPr>
          </a:p>
          <a:p>
            <a:pPr marL="0" indent="0" eaLnBrk="1" fontAlgn="auto" hangingPunct="1">
              <a:spcAft>
                <a:spcPts val="0"/>
              </a:spcAft>
              <a:buFont typeface="Arial" charset="0"/>
              <a:buNone/>
              <a:defRPr/>
            </a:pPr>
            <a:endParaRPr lang="sl-SI" sz="1600" b="1" u="sng" dirty="0" smtClean="0">
              <a:solidFill>
                <a:srgbClr val="FF0000"/>
              </a:solidFill>
            </a:endParaRPr>
          </a:p>
          <a:p>
            <a:pPr marL="0" indent="0" eaLnBrk="1" fontAlgn="auto" hangingPunct="1">
              <a:spcAft>
                <a:spcPts val="0"/>
              </a:spcAft>
              <a:buFont typeface="Arial" charset="0"/>
              <a:buNone/>
              <a:defRPr/>
            </a:pPr>
            <a:endParaRPr lang="sl-SI" sz="1600" b="1" u="sng" dirty="0" smtClean="0">
              <a:solidFill>
                <a:srgbClr val="FF0000"/>
              </a:solidFill>
            </a:endParaRPr>
          </a:p>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16</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smtClean="0">
                <a:solidFill>
                  <a:schemeClr val="tx1"/>
                </a:solidFill>
                <a:effectLst/>
                <a:latin typeface="+mn-lt"/>
                <a:ea typeface="+mn-ea"/>
                <a:cs typeface="+mn-cs"/>
              </a:rPr>
              <a:t>D</a:t>
            </a:r>
            <a:r>
              <a:rPr lang="en-US" sz="1200" b="1" kern="1200" dirty="0" err="1" smtClean="0">
                <a:solidFill>
                  <a:schemeClr val="tx1"/>
                </a:solidFill>
                <a:effectLst/>
                <a:latin typeface="+mn-lt"/>
                <a:ea typeface="+mn-ea"/>
                <a:cs typeface="+mn-cs"/>
              </a:rPr>
              <a:t>igitization</a:t>
            </a:r>
            <a:r>
              <a:rPr lang="en-US" sz="1200" b="1" kern="1200" dirty="0" smtClean="0">
                <a:solidFill>
                  <a:schemeClr val="tx1"/>
                </a:solidFill>
                <a:effectLst/>
                <a:latin typeface="+mn-lt"/>
                <a:ea typeface="+mn-ea"/>
                <a:cs typeface="+mn-cs"/>
              </a:rPr>
              <a:t> the archive of expert </a:t>
            </a:r>
            <a:r>
              <a:rPr lang="sl-SI" sz="1200" b="1" kern="1200" dirty="0" err="1" smtClean="0">
                <a:solidFill>
                  <a:schemeClr val="tx1"/>
                </a:solidFill>
                <a:effectLst/>
                <a:latin typeface="+mn-lt"/>
                <a:ea typeface="+mn-ea"/>
                <a:cs typeface="+mn-cs"/>
              </a:rPr>
              <a:t>cadastral</a:t>
            </a:r>
            <a:r>
              <a:rPr lang="sl-SI"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elaborates</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	-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 (2018, </a:t>
            </a:r>
            <a:r>
              <a:rPr lang="sl-SI" sz="1200" kern="1200" dirty="0" err="1" smtClean="0">
                <a:solidFill>
                  <a:schemeClr val="tx1"/>
                </a:solidFill>
                <a:effectLst/>
                <a:latin typeface="+mn-lt"/>
                <a:ea typeface="+mn-ea"/>
                <a:cs typeface="+mn-cs"/>
              </a:rPr>
              <a:t>before</a:t>
            </a:r>
            <a:r>
              <a:rPr lang="sl-SI" sz="1200" kern="1200" dirty="0" smtClean="0">
                <a:solidFill>
                  <a:schemeClr val="tx1"/>
                </a:solidFill>
                <a:effectLst/>
                <a:latin typeface="+mn-lt"/>
                <a:ea typeface="+mn-ea"/>
                <a:cs typeface="+mn-cs"/>
              </a:rPr>
              <a:t> 2018) - 1.287.101</a:t>
            </a:r>
            <a:br>
              <a:rPr lang="sl-SI" sz="1200" kern="1200" dirty="0" smtClean="0">
                <a:solidFill>
                  <a:schemeClr val="tx1"/>
                </a:solidFill>
                <a:effectLst/>
                <a:latin typeface="+mn-lt"/>
                <a:ea typeface="+mn-ea"/>
                <a:cs typeface="+mn-cs"/>
              </a:rPr>
            </a:br>
            <a:r>
              <a:rPr lang="sl-SI" sz="1200" kern="1200" dirty="0" smtClean="0">
                <a:solidFill>
                  <a:schemeClr val="tx1"/>
                </a:solidFill>
                <a:effectLst/>
                <a:latin typeface="+mn-lt"/>
                <a:ea typeface="+mn-ea"/>
                <a:cs typeface="+mn-cs"/>
              </a:rPr>
              <a:t>	-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est</a:t>
            </a:r>
            <a:r>
              <a:rPr lang="sl-SI" sz="1200" kern="1200" dirty="0" smtClean="0">
                <a:solidFill>
                  <a:schemeClr val="tx1"/>
                </a:solidFill>
                <a:effectLst/>
                <a:latin typeface="+mn-lt"/>
                <a:ea typeface="+mn-ea"/>
                <a:cs typeface="+mn-cs"/>
              </a:rPr>
              <a:t>. Jan 2018) – 207.754</a:t>
            </a:r>
          </a:p>
          <a:p>
            <a:r>
              <a:rPr lang="sl-SI" sz="1200" kern="1200" dirty="0" smtClean="0">
                <a:solidFill>
                  <a:schemeClr val="tx1"/>
                </a:solidFill>
                <a:effectLst/>
                <a:latin typeface="+mn-lt"/>
                <a:ea typeface="+mn-ea"/>
                <a:cs typeface="+mn-cs"/>
              </a:rPr>
              <a:t>D</a:t>
            </a:r>
            <a:r>
              <a:rPr lang="en-US" sz="1200" kern="1200" dirty="0" err="1" smtClean="0">
                <a:solidFill>
                  <a:schemeClr val="tx1"/>
                </a:solidFill>
                <a:effectLst/>
                <a:latin typeface="+mn-lt"/>
                <a:ea typeface="+mn-ea"/>
                <a:cs typeface="+mn-cs"/>
              </a:rPr>
              <a:t>igitizing</a:t>
            </a:r>
            <a:r>
              <a:rPr lang="en-US" sz="1200" kern="1200" dirty="0" smtClean="0">
                <a:solidFill>
                  <a:schemeClr val="tx1"/>
                </a:solidFill>
                <a:effectLst/>
                <a:latin typeface="+mn-lt"/>
                <a:ea typeface="+mn-ea"/>
                <a:cs typeface="+mn-cs"/>
              </a:rPr>
              <a:t> the archive of expert reports of cadastral measurements</a:t>
            </a:r>
            <a:r>
              <a:rPr lang="sl-SI" sz="1200" kern="1200" dirty="0" smtClean="0">
                <a:solidFill>
                  <a:schemeClr val="tx1"/>
                </a:solidFill>
                <a:effectLst/>
                <a:latin typeface="+mn-lt"/>
                <a:ea typeface="+mn-ea"/>
                <a:cs typeface="+mn-cs"/>
              </a:rPr>
              <a:t>:</a:t>
            </a:r>
          </a:p>
          <a:p>
            <a:pPr lvl="0"/>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entire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archive</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been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scanned</a:t>
            </a:r>
            <a:r>
              <a:rPr lang="sl-SI" sz="1200" kern="1200" dirty="0" smtClean="0">
                <a:solidFill>
                  <a:schemeClr val="tx1"/>
                </a:solidFill>
                <a:effectLst/>
                <a:latin typeface="+mn-lt"/>
                <a:ea typeface="+mn-ea"/>
                <a:cs typeface="+mn-cs"/>
              </a:rPr>
              <a:t>. </a:t>
            </a:r>
          </a:p>
          <a:p>
            <a:pPr lvl="0"/>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archive</a:t>
            </a:r>
            <a:r>
              <a:rPr lang="sl-SI" sz="1200" kern="1200" dirty="0" smtClean="0">
                <a:solidFill>
                  <a:schemeClr val="tx1"/>
                </a:solidFill>
                <a:effectLst/>
                <a:latin typeface="+mn-lt"/>
                <a:ea typeface="+mn-ea"/>
                <a:cs typeface="+mn-cs"/>
              </a:rPr>
              <a:t> (a </a:t>
            </a:r>
            <a:r>
              <a:rPr lang="sl-SI" sz="1200" kern="1200" dirty="0" err="1" smtClean="0">
                <a:solidFill>
                  <a:schemeClr val="tx1"/>
                </a:solidFill>
                <a:effectLst/>
                <a:latin typeface="+mn-lt"/>
                <a:ea typeface="+mn-ea"/>
                <a:cs typeface="+mn-cs"/>
              </a:rPr>
              <a:t>collection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papers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reports</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stored</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digital</a:t>
            </a:r>
            <a:r>
              <a:rPr lang="sl-SI" sz="1200" kern="1200" dirty="0" smtClean="0">
                <a:solidFill>
                  <a:schemeClr val="tx1"/>
                </a:solidFill>
                <a:effectLst/>
                <a:latin typeface="+mn-lt"/>
                <a:ea typeface="+mn-ea"/>
                <a:cs typeface="+mn-cs"/>
              </a:rPr>
              <a:t> as </a:t>
            </a:r>
            <a:r>
              <a:rPr lang="sl-SI" sz="1200" kern="1200" dirty="0" err="1" smtClean="0">
                <a:solidFill>
                  <a:schemeClr val="tx1"/>
                </a:solidFill>
                <a:effectLst/>
                <a:latin typeface="+mn-lt"/>
                <a:ea typeface="+mn-ea"/>
                <a:cs typeface="+mn-cs"/>
              </a:rPr>
              <a:t>well</a:t>
            </a:r>
            <a:r>
              <a:rPr lang="sl-SI" sz="1200" kern="1200" dirty="0" smtClean="0">
                <a:solidFill>
                  <a:schemeClr val="tx1"/>
                </a:solidFill>
                <a:effectLst/>
                <a:latin typeface="+mn-lt"/>
                <a:ea typeface="+mn-ea"/>
                <a:cs typeface="+mn-cs"/>
              </a:rPr>
              <a:t> as in </a:t>
            </a:r>
            <a:r>
              <a:rPr lang="sl-SI" sz="1200" kern="1200" dirty="0" err="1" smtClean="0">
                <a:solidFill>
                  <a:schemeClr val="tx1"/>
                </a:solidFill>
                <a:effectLst/>
                <a:latin typeface="+mn-lt"/>
                <a:ea typeface="+mn-ea"/>
                <a:cs typeface="+mn-cs"/>
              </a:rPr>
              <a:t>physical</a:t>
            </a:r>
            <a:r>
              <a:rPr lang="sl-SI" sz="1200" kern="1200" dirty="0" smtClean="0">
                <a:solidFill>
                  <a:schemeClr val="tx1"/>
                </a:solidFill>
                <a:effectLst/>
                <a:latin typeface="+mn-lt"/>
                <a:ea typeface="+mn-ea"/>
                <a:cs typeface="+mn-cs"/>
              </a:rPr>
              <a:t> form. </a:t>
            </a:r>
          </a:p>
          <a:p>
            <a:r>
              <a:rPr lang="sl-SI" sz="1200" kern="1200" dirty="0" err="1" smtClean="0">
                <a:solidFill>
                  <a:schemeClr val="tx1"/>
                </a:solidFill>
                <a:effectLst/>
                <a:latin typeface="+mn-lt"/>
                <a:ea typeface="+mn-ea"/>
                <a:cs typeface="+mn-cs"/>
              </a:rPr>
              <a:t>When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project</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finished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2018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LC nad Jan 2019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BC),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arhive </a:t>
            </a:r>
            <a:r>
              <a:rPr lang="sl-SI" sz="1200" kern="1200" dirty="0" err="1" smtClean="0">
                <a:solidFill>
                  <a:schemeClr val="tx1"/>
                </a:solidFill>
                <a:effectLst/>
                <a:latin typeface="+mn-lt"/>
                <a:ea typeface="+mn-ea"/>
                <a:cs typeface="+mn-cs"/>
              </a:rPr>
              <a:t>will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consist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a:t>
            </a:r>
          </a:p>
          <a:p>
            <a:pPr lvl="0"/>
            <a:r>
              <a:rPr lang="sl-SI" sz="1200" kern="1200" dirty="0" smtClean="0">
                <a:solidFill>
                  <a:schemeClr val="tx1"/>
                </a:solidFill>
                <a:effectLst/>
                <a:latin typeface="+mn-lt"/>
                <a:ea typeface="+mn-ea"/>
                <a:cs typeface="+mn-cs"/>
              </a:rPr>
              <a:t>1.287.101 </a:t>
            </a:r>
            <a:r>
              <a:rPr lang="sl-SI" sz="1200" kern="1200" dirty="0" err="1" smtClean="0">
                <a:solidFill>
                  <a:schemeClr val="tx1"/>
                </a:solidFill>
                <a:effectLst/>
                <a:latin typeface="+mn-lt"/>
                <a:ea typeface="+mn-ea"/>
                <a:cs typeface="+mn-cs"/>
              </a:rPr>
              <a:t>expert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reports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a:t>
            </a:r>
          </a:p>
          <a:p>
            <a:pPr lvl="0"/>
            <a:r>
              <a:rPr lang="sl-SI" sz="1200" kern="1200" dirty="0" smtClean="0">
                <a:solidFill>
                  <a:schemeClr val="tx1"/>
                </a:solidFill>
                <a:effectLst/>
                <a:latin typeface="+mn-lt"/>
                <a:ea typeface="+mn-ea"/>
                <a:cs typeface="+mn-cs"/>
              </a:rPr>
              <a:t>207.754 </a:t>
            </a:r>
            <a:r>
              <a:rPr lang="sl-SI" sz="1200" kern="1200" dirty="0" err="1" smtClean="0">
                <a:solidFill>
                  <a:schemeClr val="tx1"/>
                </a:solidFill>
                <a:effectLst/>
                <a:latin typeface="+mn-lt"/>
                <a:ea typeface="+mn-ea"/>
                <a:cs typeface="+mn-cs"/>
              </a:rPr>
              <a:t>expert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reports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cadaster</a:t>
            </a:r>
            <a:r>
              <a:rPr lang="sl-SI" sz="1200" kern="1200" dirty="0" smtClean="0">
                <a:solidFill>
                  <a:schemeClr val="tx1"/>
                </a:solidFill>
                <a:effectLst/>
                <a:latin typeface="+mn-lt"/>
                <a:ea typeface="+mn-ea"/>
                <a:cs typeface="+mn-cs"/>
              </a:rPr>
              <a:t>)</a:t>
            </a:r>
          </a:p>
          <a:p>
            <a:r>
              <a:rPr lang="sl-SI" sz="1200" kern="1200" dirty="0" err="1" smtClean="0">
                <a:solidFill>
                  <a:schemeClr val="tx1"/>
                </a:solidFill>
                <a:effectLst/>
                <a:latin typeface="+mn-lt"/>
                <a:ea typeface="+mn-ea"/>
                <a:cs typeface="+mn-cs"/>
              </a:rPr>
              <a:t>Through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digitization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achieved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easier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access</a:t>
            </a:r>
            <a:r>
              <a:rPr lang="sl-SI" sz="1200" kern="1200" dirty="0" smtClean="0">
                <a:solidFill>
                  <a:schemeClr val="tx1"/>
                </a:solidFill>
                <a:effectLst/>
                <a:latin typeface="+mn-lt"/>
                <a:ea typeface="+mn-ea"/>
                <a:cs typeface="+mn-cs"/>
              </a:rPr>
              <a:t> to </a:t>
            </a:r>
            <a:r>
              <a:rPr lang="sl-SI" sz="1200" kern="1200" dirty="0" err="1" smtClean="0">
                <a:solidFill>
                  <a:schemeClr val="tx1"/>
                </a:solidFill>
                <a:effectLst/>
                <a:latin typeface="+mn-lt"/>
                <a:ea typeface="+mn-ea"/>
                <a:cs typeface="+mn-cs"/>
              </a:rPr>
              <a:t>these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transparency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ease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use</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17</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IT RENOVATION</a:t>
            </a:r>
            <a:r>
              <a:rPr lang="en-US" sz="2800" b="1" kern="1200" dirty="0" smtClean="0">
                <a:solidFill>
                  <a:schemeClr val="tx1"/>
                </a:solidFill>
                <a:effectLst>
                  <a:outerShdw blurRad="50800" dist="38100" algn="tr" rotWithShape="0">
                    <a:prstClr val="black">
                      <a:alpha val="40000"/>
                    </a:prstClr>
                  </a:outerShdw>
                </a:effectLst>
                <a:latin typeface="+mn-lt"/>
                <a:ea typeface="+mn-ea"/>
                <a:cs typeface="+mn-cs"/>
              </a:rPr>
              <a:t> </a:t>
            </a:r>
            <a:r>
              <a:rPr lang="sl-SI" sz="1200" b="1" kern="1200" dirty="0" err="1" smtClean="0">
                <a:solidFill>
                  <a:schemeClr val="tx1"/>
                </a:solidFill>
                <a:effectLst/>
                <a:latin typeface="+mn-lt"/>
                <a:ea typeface="+mn-ea"/>
                <a:cs typeface="+mn-cs"/>
              </a:rPr>
              <a:t>of</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the</a:t>
            </a:r>
            <a:r>
              <a:rPr lang="sl-SI" sz="1200" b="1" kern="1200" dirty="0" smtClean="0">
                <a:solidFill>
                  <a:schemeClr val="tx1"/>
                </a:solidFill>
                <a:effectLst/>
                <a:latin typeface="+mn-lt"/>
                <a:ea typeface="+mn-ea"/>
                <a:cs typeface="+mn-cs"/>
              </a:rPr>
              <a:t> real </a:t>
            </a:r>
            <a:r>
              <a:rPr lang="sl-SI" sz="1200" b="1" kern="1200" dirty="0" err="1" smtClean="0">
                <a:solidFill>
                  <a:schemeClr val="tx1"/>
                </a:solidFill>
                <a:effectLst/>
                <a:latin typeface="+mn-lt"/>
                <a:ea typeface="+mn-ea"/>
                <a:cs typeface="+mn-cs"/>
              </a:rPr>
              <a:t>estate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records</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system</a:t>
            </a:r>
            <a:endParaRPr lang="sl-SI" sz="1200" kern="1200" dirty="0" smtClean="0">
              <a:solidFill>
                <a:schemeClr val="tx1"/>
              </a:solidFill>
              <a:effectLst/>
              <a:latin typeface="+mn-lt"/>
              <a:ea typeface="+mn-ea"/>
              <a:cs typeface="+mn-cs"/>
            </a:endParaRPr>
          </a:p>
          <a:p>
            <a:r>
              <a:rPr lang="sl-SI" sz="1200" b="1" kern="1200" dirty="0" smtClean="0">
                <a:solidFill>
                  <a:schemeClr val="tx1"/>
                </a:solidFill>
                <a:effectLst/>
                <a:latin typeface="+mn-lt"/>
                <a:ea typeface="+mn-ea"/>
                <a:cs typeface="+mn-cs"/>
              </a:rPr>
              <a:t> </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SMA </a:t>
            </a:r>
            <a:r>
              <a:rPr lang="sl-SI" sz="1200" kern="1200" dirty="0" err="1" smtClean="0">
                <a:solidFill>
                  <a:schemeClr val="tx1"/>
                </a:solidFill>
                <a:effectLst/>
                <a:latin typeface="+mn-lt"/>
                <a:ea typeface="+mn-ea"/>
                <a:cs typeface="+mn-cs"/>
              </a:rPr>
              <a:t>has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been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planning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this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 </a:t>
            </a:r>
            <a:r>
              <a:rPr lang="sl-SI" sz="1200" kern="1200" dirty="0" err="1" smtClean="0">
                <a:solidFill>
                  <a:schemeClr val="tx1"/>
                </a:solidFill>
                <a:effectLst/>
                <a:latin typeface="+mn-lt"/>
                <a:ea typeface="+mn-ea"/>
                <a:cs typeface="+mn-cs"/>
              </a:rPr>
              <a:t>long</a:t>
            </a:r>
            <a:r>
              <a:rPr lang="sl-SI" sz="1200" kern="1200" dirty="0" smtClean="0">
                <a:solidFill>
                  <a:schemeClr val="tx1"/>
                </a:solidFill>
                <a:effectLst/>
                <a:latin typeface="+mn-lt"/>
                <a:ea typeface="+mn-ea"/>
                <a:cs typeface="+mn-cs"/>
              </a:rPr>
              <a:t> time. </a:t>
            </a:r>
          </a:p>
          <a:p>
            <a:r>
              <a:rPr lang="sl-SI" sz="1200" kern="1200" smtClean="0">
                <a:solidFill>
                  <a:schemeClr val="tx1"/>
                </a:solidFill>
                <a:effectLst/>
                <a:latin typeface="+mn-lt"/>
                <a:ea typeface="+mn-ea"/>
                <a:cs typeface="+mn-cs"/>
              </a:rPr>
              <a:t>the </a:t>
            </a:r>
            <a:r>
              <a:rPr lang="sl-SI" sz="1200" kern="1200" dirty="0" err="1" smtClean="0">
                <a:solidFill>
                  <a:schemeClr val="tx1"/>
                </a:solidFill>
                <a:effectLst/>
                <a:latin typeface="+mn-lt"/>
                <a:ea typeface="+mn-ea"/>
                <a:cs typeface="+mn-cs"/>
              </a:rPr>
              <a:t>main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reasons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for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renovation</a:t>
            </a:r>
            <a:r>
              <a:rPr lang="sl-SI" sz="1200" kern="1200" dirty="0" smtClean="0">
                <a:solidFill>
                  <a:schemeClr val="tx1"/>
                </a:solidFill>
                <a:effectLst/>
                <a:latin typeface="+mn-lt"/>
                <a:ea typeface="+mn-ea"/>
                <a:cs typeface="+mn-cs"/>
              </a:rPr>
              <a:t> are </a:t>
            </a:r>
            <a:r>
              <a:rPr lang="sl-SI" sz="1200" kern="1200" dirty="0" err="1" smtClean="0">
                <a:solidFill>
                  <a:schemeClr val="tx1"/>
                </a:solidFill>
                <a:effectLst/>
                <a:latin typeface="+mn-lt"/>
                <a:ea typeface="+mn-ea"/>
                <a:cs typeface="+mn-cs"/>
              </a:rPr>
              <a:t>outdated</a:t>
            </a:r>
            <a:r>
              <a:rPr lang="sl-SI" sz="1200" kern="1200" dirty="0" smtClean="0">
                <a:solidFill>
                  <a:schemeClr val="tx1"/>
                </a:solidFill>
                <a:effectLst/>
                <a:latin typeface="+mn-lt"/>
                <a:ea typeface="+mn-ea"/>
                <a:cs typeface="+mn-cs"/>
              </a:rPr>
              <a:t> IT </a:t>
            </a:r>
            <a:r>
              <a:rPr lang="sl-SI" sz="1200" kern="1200" dirty="0" err="1" smtClean="0">
                <a:solidFill>
                  <a:schemeClr val="tx1"/>
                </a:solidFill>
                <a:effectLst/>
                <a:latin typeface="+mn-lt"/>
                <a:ea typeface="+mn-ea"/>
                <a:cs typeface="+mn-cs"/>
              </a:rPr>
              <a:t>solutions</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IT </a:t>
            </a:r>
            <a:r>
              <a:rPr lang="sl-SI" sz="1200" kern="1200" dirty="0" err="1" smtClean="0">
                <a:solidFill>
                  <a:schemeClr val="tx1"/>
                </a:solidFill>
                <a:effectLst/>
                <a:latin typeface="+mn-lt"/>
                <a:ea typeface="+mn-ea"/>
                <a:cs typeface="+mn-cs"/>
              </a:rPr>
              <a:t>renovation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means</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renovation of the Real Estate Records System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Building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Register of </a:t>
            </a:r>
            <a:r>
              <a:rPr lang="sl-SI" sz="1200" kern="1200" dirty="0"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patial</a:t>
            </a:r>
            <a:r>
              <a:rPr lang="en-US" sz="1200" kern="1200" dirty="0" smtClean="0">
                <a:solidFill>
                  <a:schemeClr val="tx1"/>
                </a:solidFill>
                <a:effectLst/>
                <a:latin typeface="+mn-lt"/>
                <a:ea typeface="+mn-ea"/>
                <a:cs typeface="+mn-cs"/>
              </a:rPr>
              <a:t> Units, State Border) and a  transition to e-commerce in the field of real estate registration.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purpose of IT renovation is to simplify the real estate records system – both for the SMA and the field surveying companies, to achieve a more effective data maintenance (less paper  -&gt;  e-commerce), </a:t>
            </a: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all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this</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an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attempt</a:t>
            </a:r>
            <a:r>
              <a:rPr lang="sl-SI" sz="1200" kern="1200" dirty="0" smtClean="0">
                <a:solidFill>
                  <a:schemeClr val="tx1"/>
                </a:solidFill>
                <a:effectLst/>
                <a:latin typeface="+mn-lt"/>
                <a:ea typeface="+mn-ea"/>
                <a:cs typeface="+mn-cs"/>
              </a:rPr>
              <a:t> to </a:t>
            </a:r>
            <a:r>
              <a:rPr lang="sl-SI" sz="1200" kern="1200" dirty="0" err="1" smtClean="0">
                <a:solidFill>
                  <a:schemeClr val="tx1"/>
                </a:solidFill>
                <a:effectLst/>
                <a:latin typeface="+mn-lt"/>
                <a:ea typeface="+mn-ea"/>
                <a:cs typeface="+mn-cs"/>
              </a:rPr>
              <a:t>improve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quality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to </a:t>
            </a:r>
            <a:r>
              <a:rPr lang="sl-SI" sz="1200" kern="1200" dirty="0" err="1" smtClean="0">
                <a:solidFill>
                  <a:schemeClr val="tx1"/>
                </a:solidFill>
                <a:effectLst/>
                <a:latin typeface="+mn-lt"/>
                <a:ea typeface="+mn-ea"/>
                <a:cs typeface="+mn-cs"/>
              </a:rPr>
              <a:t>ensure</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simple and effective use of data – both real estate and spatial data.</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 </a:t>
            </a:r>
          </a:p>
          <a:p>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will introduce a single entry point for all users - in addition to </a:t>
            </a:r>
            <a:r>
              <a:rPr lang="sl-SI" sz="1200" kern="1200" dirty="0" smtClean="0">
                <a:solidFill>
                  <a:schemeClr val="tx1"/>
                </a:solidFill>
                <a:effectLst/>
                <a:latin typeface="+mn-lt"/>
                <a:ea typeface="+mn-ea"/>
                <a:cs typeface="+mn-cs"/>
              </a:rPr>
              <a:t>SMA to:  </a:t>
            </a:r>
            <a:r>
              <a:rPr lang="sl-SI" sz="1200" kern="1200" dirty="0" err="1" smtClean="0">
                <a:solidFill>
                  <a:schemeClr val="tx1"/>
                </a:solidFill>
                <a:effectLst/>
                <a:latin typeface="+mn-lt"/>
                <a:ea typeface="+mn-ea"/>
                <a:cs typeface="+mn-cs"/>
              </a:rPr>
              <a:t>surveying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companies</a:t>
            </a:r>
            <a:r>
              <a:rPr lang="en-US" sz="1200" kern="1200" dirty="0" smtClean="0">
                <a:solidFill>
                  <a:schemeClr val="tx1"/>
                </a:solidFill>
                <a:effectLst/>
                <a:latin typeface="+mn-lt"/>
                <a:ea typeface="+mn-ea"/>
                <a:cs typeface="+mn-cs"/>
              </a:rPr>
              <a:t>, municipalities</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Electronic submission of all expert  reports will be introduced. </a:t>
            </a:r>
            <a:endParaRPr lang="sl-SI" sz="1200" kern="1200" dirty="0" smtClean="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18</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IT RENOVATION</a:t>
            </a:r>
            <a:r>
              <a:rPr lang="en-US" sz="1200" b="1" kern="1200" dirty="0" smtClean="0">
                <a:solidFill>
                  <a:schemeClr val="tx1"/>
                </a:solidFill>
                <a:effectLst>
                  <a:outerShdw blurRad="50800" dist="38100" algn="tr" rotWithShape="0">
                    <a:prstClr val="black">
                      <a:alpha val="40000"/>
                    </a:prstClr>
                  </a:outerShdw>
                </a:effectLst>
                <a:latin typeface="+mn-lt"/>
                <a:ea typeface="+mn-ea"/>
                <a:cs typeface="+mn-cs"/>
              </a:rPr>
              <a:t> </a:t>
            </a:r>
            <a:r>
              <a:rPr lang="sl-SI" sz="1200" b="1" kern="1200" dirty="0" err="1" smtClean="0">
                <a:solidFill>
                  <a:schemeClr val="tx1"/>
                </a:solidFill>
                <a:effectLst/>
                <a:latin typeface="+mn-lt"/>
                <a:ea typeface="+mn-ea"/>
                <a:cs typeface="+mn-cs"/>
              </a:rPr>
              <a:t>of</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the</a:t>
            </a:r>
            <a:r>
              <a:rPr lang="sl-SI" sz="1200" b="1" kern="1200" dirty="0" smtClean="0">
                <a:solidFill>
                  <a:schemeClr val="tx1"/>
                </a:solidFill>
                <a:effectLst/>
                <a:latin typeface="+mn-lt"/>
                <a:ea typeface="+mn-ea"/>
                <a:cs typeface="+mn-cs"/>
              </a:rPr>
              <a:t> real </a:t>
            </a:r>
            <a:r>
              <a:rPr lang="sl-SI" sz="1200" b="1" kern="1200" dirty="0" err="1" smtClean="0">
                <a:solidFill>
                  <a:schemeClr val="tx1"/>
                </a:solidFill>
                <a:effectLst/>
                <a:latin typeface="+mn-lt"/>
                <a:ea typeface="+mn-ea"/>
                <a:cs typeface="+mn-cs"/>
              </a:rPr>
              <a:t>estate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records</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system</a:t>
            </a:r>
            <a:endParaRPr lang="sl-SI" sz="1200" b="1" kern="1200" dirty="0" smtClean="0">
              <a:solidFill>
                <a:schemeClr val="tx1"/>
              </a:solidFill>
              <a:effectLst/>
              <a:latin typeface="+mn-lt"/>
              <a:ea typeface="+mn-ea"/>
              <a:cs typeface="+mn-cs"/>
            </a:endParaRPr>
          </a:p>
          <a:p>
            <a:pPr lvl="0"/>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Our</a:t>
            </a:r>
            <a:r>
              <a:rPr lang="sl-SI" sz="1200" kern="1200" dirty="0" smtClean="0">
                <a:solidFill>
                  <a:schemeClr val="tx1"/>
                </a:solidFill>
                <a:effectLst/>
                <a:latin typeface="+mn-lt"/>
                <a:ea typeface="+mn-ea"/>
                <a:cs typeface="+mn-cs"/>
              </a:rPr>
              <a:t> ultimate </a:t>
            </a:r>
            <a:r>
              <a:rPr lang="sl-SI" sz="1200" kern="1200" dirty="0" err="1" smtClean="0">
                <a:solidFill>
                  <a:schemeClr val="tx1"/>
                </a:solidFill>
                <a:effectLst/>
                <a:latin typeface="+mn-lt"/>
                <a:ea typeface="+mn-ea"/>
                <a:cs typeface="+mn-cs"/>
              </a:rPr>
              <a:t>goal</a:t>
            </a:r>
            <a:r>
              <a:rPr lang="sl-SI" sz="1200" kern="1200" dirty="0" smtClean="0">
                <a:solidFill>
                  <a:schemeClr val="tx1"/>
                </a:solidFill>
                <a:effectLst/>
                <a:latin typeface="+mn-lt"/>
                <a:ea typeface="+mn-ea"/>
                <a:cs typeface="+mn-cs"/>
              </a:rPr>
              <a:t> is to </a:t>
            </a:r>
            <a:r>
              <a:rPr lang="sl-SI" sz="1200" kern="1200" dirty="0" err="1" smtClean="0">
                <a:solidFill>
                  <a:schemeClr val="tx1"/>
                </a:solidFill>
                <a:effectLst/>
                <a:latin typeface="+mn-lt"/>
                <a:ea typeface="+mn-ea"/>
                <a:cs typeface="+mn-cs"/>
              </a:rPr>
              <a:t>establish</a:t>
            </a:r>
            <a:r>
              <a:rPr lang="sl-SI" sz="1200" kern="1200" dirty="0" smtClean="0">
                <a:solidFill>
                  <a:schemeClr val="tx1"/>
                </a:solidFill>
                <a:effectLst/>
                <a:latin typeface="+mn-lt"/>
                <a:ea typeface="+mn-ea"/>
                <a:cs typeface="+mn-cs"/>
              </a:rPr>
              <a:t> a central 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record</a:t>
            </a:r>
            <a:r>
              <a:rPr lang="sl-SI" sz="1200" kern="1200" dirty="0" smtClean="0">
                <a:solidFill>
                  <a:schemeClr val="tx1"/>
                </a:solidFill>
                <a:effectLst/>
                <a:latin typeface="+mn-lt"/>
                <a:ea typeface="+mn-ea"/>
                <a:cs typeface="+mn-cs"/>
              </a:rPr>
              <a:t> – REAL ESTATE CADASTER </a:t>
            </a:r>
            <a:r>
              <a:rPr lang="sl-SI" sz="1200" kern="1200" dirty="0" err="1" smtClean="0">
                <a:solidFill>
                  <a:schemeClr val="tx1"/>
                </a:solidFill>
                <a:effectLst/>
                <a:latin typeface="+mn-lt"/>
                <a:ea typeface="+mn-ea"/>
                <a:cs typeface="+mn-cs"/>
              </a:rPr>
              <a:t>that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wil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replace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current</a:t>
            </a:r>
            <a:r>
              <a:rPr lang="sl-SI" sz="1200" kern="1200" dirty="0" smtClean="0">
                <a:solidFill>
                  <a:schemeClr val="tx1"/>
                </a:solidFill>
                <a:effectLst/>
                <a:latin typeface="+mn-lt"/>
                <a:ea typeface="+mn-ea"/>
                <a:cs typeface="+mn-cs"/>
              </a:rPr>
              <a:t> 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records</a:t>
            </a:r>
            <a:r>
              <a:rPr lang="sl-SI" sz="1200" kern="1200" dirty="0" smtClean="0">
                <a:solidFill>
                  <a:schemeClr val="tx1"/>
                </a:solidFill>
                <a:effectLst/>
                <a:latin typeface="+mn-lt"/>
                <a:ea typeface="+mn-ea"/>
                <a:cs typeface="+mn-cs"/>
              </a:rPr>
              <a:t>. </a:t>
            </a:r>
          </a:p>
          <a:p>
            <a:r>
              <a:rPr lang="sl-SI" sz="1200" kern="1200" dirty="0" smtClean="0">
                <a:solidFill>
                  <a:schemeClr val="tx1"/>
                </a:solidFill>
                <a:effectLst/>
                <a:latin typeface="+mn-lt"/>
                <a:ea typeface="+mn-ea"/>
                <a:cs typeface="+mn-cs"/>
              </a:rPr>
              <a:t>- This IT solution will be closely linked to other data sets </a:t>
            </a:r>
          </a:p>
          <a:p>
            <a:pPr marL="171450" indent="-171450">
              <a:buFontTx/>
              <a:buChar char="-"/>
            </a:pPr>
            <a:r>
              <a:rPr lang="en-US" sz="1200" kern="1200" dirty="0" smtClean="0">
                <a:solidFill>
                  <a:schemeClr val="tx1"/>
                </a:solidFill>
                <a:effectLst/>
                <a:latin typeface="+mn-lt"/>
                <a:ea typeface="+mn-ea"/>
                <a:cs typeface="+mn-cs"/>
              </a:rPr>
              <a:t>E-commerce will be introduced </a:t>
            </a:r>
            <a:r>
              <a:rPr lang="sl-SI" sz="1200"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all users</a:t>
            </a:r>
            <a:r>
              <a:rPr lang="sl-SI" sz="1200" kern="1200" dirty="0" smtClean="0">
                <a:solidFill>
                  <a:schemeClr val="tx1"/>
                </a:solidFill>
                <a:effectLst/>
                <a:latin typeface="+mn-lt"/>
                <a:ea typeface="+mn-ea"/>
                <a:cs typeface="+mn-cs"/>
              </a:rPr>
              <a:t>. </a:t>
            </a:r>
          </a:p>
          <a:p>
            <a:pPr marL="171450" indent="-171450">
              <a:buFontTx/>
              <a:buChar char="-"/>
            </a:pPr>
            <a:r>
              <a:rPr lang="en-US" sz="1200" kern="1200" dirty="0" smtClean="0">
                <a:solidFill>
                  <a:schemeClr val="tx1"/>
                </a:solidFill>
                <a:effectLst/>
                <a:latin typeface="+mn-lt"/>
                <a:ea typeface="+mn-ea"/>
                <a:cs typeface="+mn-cs"/>
              </a:rPr>
              <a:t>With enhanced e-commerce, we follow the goal of a unified way of maintaining and managing data. </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19</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US" sz="1200" kern="1200" dirty="0" smtClean="0">
                <a:solidFill>
                  <a:schemeClr val="tx1"/>
                </a:solidFill>
                <a:effectLst/>
                <a:latin typeface="+mn-lt"/>
                <a:ea typeface="+mn-ea"/>
                <a:cs typeface="+mn-cs"/>
              </a:rPr>
              <a:t>First we’ll have a look at the cadastral data records we have in Slovenia and later on I will tell about the </a:t>
            </a:r>
            <a:r>
              <a:rPr lang="en-US" sz="1200" kern="1200" dirty="0" err="1" smtClean="0">
                <a:solidFill>
                  <a:schemeClr val="tx1"/>
                </a:solidFill>
                <a:effectLst/>
                <a:latin typeface="+mn-lt"/>
                <a:ea typeface="+mn-ea"/>
                <a:cs typeface="+mn-cs"/>
              </a:rPr>
              <a:t>maintainance</a:t>
            </a:r>
            <a:r>
              <a:rPr lang="en-US" sz="1200" kern="1200" dirty="0" smtClean="0">
                <a:solidFill>
                  <a:schemeClr val="tx1"/>
                </a:solidFill>
                <a:effectLst/>
                <a:latin typeface="+mn-lt"/>
                <a:ea typeface="+mn-ea"/>
                <a:cs typeface="+mn-cs"/>
              </a:rPr>
              <a:t> and renovation of our cadastral</a:t>
            </a:r>
            <a:r>
              <a:rPr lang="sl-SI" sz="1200" kern="1200" dirty="0" smtClean="0">
                <a:solidFill>
                  <a:schemeClr val="tx1"/>
                </a:solidFill>
                <a:effectLst/>
                <a:latin typeface="+mn-lt"/>
                <a:ea typeface="+mn-ea"/>
                <a:cs typeface="+mn-cs"/>
              </a:rPr>
              <a:t>.</a:t>
            </a:r>
          </a:p>
          <a:p>
            <a:r>
              <a:rPr lang="sl-SI" sz="1200" kern="1200" dirty="0" smtClean="0">
                <a:solidFill>
                  <a:schemeClr val="tx1"/>
                </a:solidFill>
                <a:effectLst/>
                <a:latin typeface="+mn-lt"/>
                <a:ea typeface="+mn-ea"/>
                <a:cs typeface="+mn-cs"/>
              </a:rPr>
              <a:t>We-ll have a look at </a:t>
            </a:r>
            <a:r>
              <a:rPr lang="en-US" sz="1200" kern="1200" dirty="0" smtClean="0">
                <a:solidFill>
                  <a:schemeClr val="tx1"/>
                </a:solidFill>
                <a:effectLst/>
                <a:latin typeface="+mn-lt"/>
                <a:ea typeface="+mn-ea"/>
                <a:cs typeface="+mn-cs"/>
              </a:rPr>
              <a:t>the land cadaster, the building cadaster and the Real estate register.</a:t>
            </a:r>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2</a:t>
            </a:fld>
            <a:endParaRPr lang="sl-SI"/>
          </a:p>
        </p:txBody>
      </p:sp>
    </p:spTree>
    <p:extLst>
      <p:ext uri="{BB962C8B-B14F-4D97-AF65-F5344CB8AC3E}">
        <p14:creationId xmlns:p14="http://schemas.microsoft.com/office/powerpoint/2010/main" val="127585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20</a:t>
            </a:fld>
            <a:endParaRPr lang="sl-SI"/>
          </a:p>
        </p:txBody>
      </p:sp>
    </p:spTree>
    <p:extLst>
      <p:ext uri="{BB962C8B-B14F-4D97-AF65-F5344CB8AC3E}">
        <p14:creationId xmlns:p14="http://schemas.microsoft.com/office/powerpoint/2010/main" val="191078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smtClean="0">
                <a:solidFill>
                  <a:schemeClr val="tx1"/>
                </a:solidFill>
                <a:effectLst/>
                <a:latin typeface="+mn-lt"/>
                <a:ea typeface="+mn-ea"/>
                <a:cs typeface="+mn-cs"/>
              </a:rPr>
              <a:t>LAND CADASTRE</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is an official record in which the land is defined in terms of land parcels.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consists of the latest recorded data of the land and the land cadaster archive.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basic unit for data management in the Land Cadaster and the Building Cadaster is the cadastral area.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land cadaster data consist of attribute and graphical data.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Land cadaster graphical data are presented in two ways: Land cadaster </a:t>
            </a:r>
            <a:r>
              <a:rPr lang="sl-SI" sz="1200" kern="1200" dirty="0" err="1" smtClean="0">
                <a:solidFill>
                  <a:schemeClr val="tx1"/>
                </a:solidFill>
                <a:effectLst/>
                <a:latin typeface="+mn-lt"/>
                <a:ea typeface="+mn-ea"/>
                <a:cs typeface="+mn-cs"/>
              </a:rPr>
              <a:t>representation</a:t>
            </a:r>
            <a:r>
              <a:rPr lang="en-US" sz="1200" kern="1200" dirty="0" smtClean="0">
                <a:solidFill>
                  <a:schemeClr val="tx1"/>
                </a:solidFill>
                <a:effectLst/>
                <a:latin typeface="+mn-lt"/>
                <a:ea typeface="+mn-ea"/>
                <a:cs typeface="+mn-cs"/>
              </a:rPr>
              <a:t> and Land Cadaster Map.</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3</a:t>
            </a:fld>
            <a:endParaRPr lang="sl-SI"/>
          </a:p>
        </p:txBody>
      </p:sp>
    </p:spTree>
    <p:extLst>
      <p:ext uri="{BB962C8B-B14F-4D97-AF65-F5344CB8AC3E}">
        <p14:creationId xmlns:p14="http://schemas.microsoft.com/office/powerpoint/2010/main" val="176576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kern="1200" dirty="0" err="1" smtClean="0">
                <a:solidFill>
                  <a:schemeClr val="tx1"/>
                </a:solidFill>
                <a:effectLst/>
                <a:latin typeface="+mn-lt"/>
                <a:ea typeface="+mn-ea"/>
                <a:cs typeface="+mn-cs"/>
              </a:rPr>
              <a:t>Land</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cadaster</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representation</a:t>
            </a:r>
            <a:r>
              <a:rPr lang="sl-SI" sz="1200" b="1" kern="1200" dirty="0" smtClean="0">
                <a:solidFill>
                  <a:schemeClr val="tx1"/>
                </a:solidFill>
                <a:effectLst/>
                <a:latin typeface="+mn-lt"/>
                <a:ea typeface="+mn-ea"/>
                <a:cs typeface="+mn-cs"/>
              </a:rPr>
              <a:t> – ZKP</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Cadastre representation is a digital image of the shape and positions of parcels relative to other parcels. </a:t>
            </a:r>
          </a:p>
          <a:p>
            <a:r>
              <a:rPr lang="sl-SI" sz="1200" kern="1200" dirty="0" smtClean="0">
                <a:solidFill>
                  <a:schemeClr val="tx1"/>
                </a:solidFill>
                <a:effectLst/>
                <a:latin typeface="+mn-lt"/>
                <a:ea typeface="+mn-ea"/>
                <a:cs typeface="+mn-cs"/>
              </a:rPr>
              <a:t>The precision depends on the type of cadastre, the method of survey, the scale of the cadastral map used as the source for the digital cadastral map. </a:t>
            </a:r>
          </a:p>
          <a:p>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ZKP is created for the entire territory of Slovenia. ZKP  is only informative and must not be used for determining the course of the boundary.</a:t>
            </a: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boundaries of parcels are represented by land cadastral points (ZKT). </a:t>
            </a:r>
            <a:r>
              <a:rPr lang="sl-SI" sz="1200" kern="1200" dirty="0"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adaster</a:t>
            </a:r>
            <a:r>
              <a:rPr lang="en-US" sz="1200" kern="1200" dirty="0" smtClean="0">
                <a:solidFill>
                  <a:schemeClr val="tx1"/>
                </a:solidFill>
                <a:effectLst/>
                <a:latin typeface="+mn-lt"/>
                <a:ea typeface="+mn-ea"/>
                <a:cs typeface="+mn-cs"/>
              </a:rPr>
              <a:t> points have graphical coordinates in in the national coordinate system. There are more than 32 million cadaster points. </a:t>
            </a:r>
            <a:endParaRPr lang="sl-SI" sz="1200" kern="1200" dirty="0" smtClean="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4</a:t>
            </a:fld>
            <a:endParaRPr lang="sl-SI"/>
          </a:p>
        </p:txBody>
      </p:sp>
    </p:spTree>
    <p:extLst>
      <p:ext uri="{BB962C8B-B14F-4D97-AF65-F5344CB8AC3E}">
        <p14:creationId xmlns:p14="http://schemas.microsoft.com/office/powerpoint/2010/main" val="310794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err="1" smtClean="0">
                <a:solidFill>
                  <a:schemeClr val="tx1"/>
                </a:solidFill>
                <a:effectLst/>
                <a:latin typeface="+mn-lt"/>
                <a:ea typeface="+mn-ea"/>
                <a:cs typeface="+mn-cs"/>
              </a:rPr>
              <a:t>Land</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cadaster</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graphics</a:t>
            </a:r>
            <a:r>
              <a:rPr lang="sl-SI" sz="1200" b="1" kern="1200" dirty="0" smtClean="0">
                <a:solidFill>
                  <a:schemeClr val="tx1"/>
                </a:solidFill>
                <a:effectLst/>
                <a:latin typeface="+mn-lt"/>
                <a:ea typeface="+mn-ea"/>
                <a:cs typeface="+mn-cs"/>
              </a:rPr>
              <a:t> – ZKN</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map is a graphic representation of the parcel boundaries, which have been recorded using the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points that have been determined by field measurement and have a prescribed accuracy. These cadaster points have numeric coordinates, determined in the national coordinate system.</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ZKN is not yet designed for the whole country; it is only shown for individual areas. </a:t>
            </a:r>
            <a:endParaRPr lang="sl-SI" sz="1200" kern="1200" dirty="0" smtClean="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5</a:t>
            </a:fld>
            <a:endParaRPr lang="sl-SI"/>
          </a:p>
        </p:txBody>
      </p:sp>
    </p:spTree>
    <p:extLst>
      <p:ext uri="{BB962C8B-B14F-4D97-AF65-F5344CB8AC3E}">
        <p14:creationId xmlns:p14="http://schemas.microsoft.com/office/powerpoint/2010/main" val="310794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err="1" smtClean="0">
                <a:solidFill>
                  <a:schemeClr val="tx1"/>
                </a:solidFill>
                <a:effectLst/>
                <a:latin typeface="+mn-lt"/>
                <a:ea typeface="+mn-ea"/>
                <a:cs typeface="+mn-cs"/>
              </a:rPr>
              <a:t>Building</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cadaster</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The Building  Cadastre is a basic record of data on buildings and parts of buildings. </a:t>
            </a:r>
          </a:p>
          <a:p>
            <a:r>
              <a:rPr lang="sl-SI" sz="1200" kern="1200" dirty="0" smtClean="0">
                <a:solidFill>
                  <a:schemeClr val="tx1"/>
                </a:solidFill>
                <a:effectLst/>
                <a:latin typeface="+mn-lt"/>
                <a:ea typeface="+mn-ea"/>
                <a:cs typeface="+mn-cs"/>
              </a:rPr>
              <a:t>It was established in the year 2000. </a:t>
            </a:r>
          </a:p>
          <a:p>
            <a:r>
              <a:rPr lang="sl-SI" sz="1200" kern="1200" dirty="0" smtClean="0">
                <a:solidFill>
                  <a:schemeClr val="tx1"/>
                </a:solidFill>
                <a:effectLst/>
                <a:latin typeface="+mn-lt"/>
                <a:ea typeface="+mn-ea"/>
                <a:cs typeface="+mn-cs"/>
              </a:rPr>
              <a:t>There are 1.184.666 recorded buildings and 1.870.144 recorded parts of buildings. </a:t>
            </a: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basic units of the Building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are a building and a part of a building. </a:t>
            </a:r>
            <a:r>
              <a:rPr lang="sl-SI" sz="1200" kern="1200" dirty="0" smtClean="0">
                <a:solidFill>
                  <a:schemeClr val="tx1"/>
                </a:solidFill>
                <a:effectLst/>
                <a:latin typeface="+mn-lt"/>
                <a:ea typeface="+mn-ea"/>
                <a:cs typeface="+mn-cs"/>
              </a:rPr>
              <a:t>Each building has at least one part of the building. </a:t>
            </a:r>
          </a:p>
          <a:p>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The data that we record in the building cadastre are: number, owner,  manager of state or local property,  location and shape, surface area, actual use, number of apartment or business premises. The Building cadaster is also connected to Land Cadaster, Land Registry and Register of Spatial units.</a:t>
            </a: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6</a:t>
            </a:fld>
            <a:endParaRPr lang="sl-SI"/>
          </a:p>
        </p:txBody>
      </p:sp>
    </p:spTree>
    <p:extLst>
      <p:ext uri="{BB962C8B-B14F-4D97-AF65-F5344CB8AC3E}">
        <p14:creationId xmlns:p14="http://schemas.microsoft.com/office/powerpoint/2010/main" val="384018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smtClean="0">
                <a:solidFill>
                  <a:schemeClr val="tx1"/>
                </a:solidFill>
                <a:effectLst/>
                <a:latin typeface="+mn-lt"/>
                <a:ea typeface="+mn-ea"/>
                <a:cs typeface="+mn-cs"/>
              </a:rPr>
              <a:t>REAL ESTATE REGISTRY</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Real Estate Register </a:t>
            </a:r>
            <a:r>
              <a:rPr lang="sl-SI" sz="1200" kern="1200" dirty="0" smtClean="0">
                <a:solidFill>
                  <a:schemeClr val="tx1"/>
                </a:solidFill>
                <a:effectLst/>
                <a:latin typeface="+mn-lt"/>
                <a:ea typeface="+mn-ea"/>
                <a:cs typeface="+mn-cs"/>
              </a:rPr>
              <a:t>was established in 2008 for the purpose od mass evaluation of the real estate. </a:t>
            </a:r>
          </a:p>
          <a:p>
            <a:r>
              <a:rPr lang="sl-SI" sz="1200" kern="1200" dirty="0" smtClean="0">
                <a:solidFill>
                  <a:schemeClr val="tx1"/>
                </a:solidFill>
                <a:effectLst/>
                <a:latin typeface="+mn-lt"/>
                <a:ea typeface="+mn-ea"/>
                <a:cs typeface="+mn-cs"/>
              </a:rPr>
              <a:t>It is a </a:t>
            </a:r>
            <a:r>
              <a:rPr lang="en-US" sz="1200" kern="1200" dirty="0" smtClean="0">
                <a:solidFill>
                  <a:schemeClr val="tx1"/>
                </a:solidFill>
                <a:effectLst/>
                <a:latin typeface="+mn-lt"/>
                <a:ea typeface="+mn-ea"/>
                <a:cs typeface="+mn-cs"/>
              </a:rPr>
              <a:t>public real estate database, which records real facts about all real estate in one place.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records the attribute data on parcels, buildings and parts of buildings.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Register consists of a wide range of data, mostly integrated from other public databases, the main of course  are the land cadaster and building cadaster data.  </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important data is the value of the real estate. </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value of the property is obtained on the basis off mass valuation of real estate.</a:t>
            </a:r>
            <a:endParaRPr lang="sl-SI" sz="1200" kern="1200" dirty="0" smtClean="0">
              <a:solidFill>
                <a:schemeClr val="tx1"/>
              </a:solidFill>
              <a:effectLst/>
              <a:latin typeface="+mn-lt"/>
              <a:ea typeface="+mn-ea"/>
              <a:cs typeface="+mn-cs"/>
            </a:endParaRPr>
          </a:p>
          <a:p>
            <a:endParaRPr lang="sl-SI" sz="1200" kern="1200" dirty="0" smtClean="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7</a:t>
            </a:fld>
            <a:endParaRPr lang="sl-SI"/>
          </a:p>
        </p:txBody>
      </p:sp>
    </p:spTree>
    <p:extLst>
      <p:ext uri="{BB962C8B-B14F-4D97-AF65-F5344CB8AC3E}">
        <p14:creationId xmlns:p14="http://schemas.microsoft.com/office/powerpoint/2010/main" val="310794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smtClean="0">
                <a:solidFill>
                  <a:schemeClr val="tx1"/>
                </a:solidFill>
                <a:effectLst/>
                <a:latin typeface="+mn-lt"/>
                <a:ea typeface="+mn-ea"/>
                <a:cs typeface="+mn-cs"/>
              </a:rPr>
              <a:t>THE USE OF CADASTRAL DATA:</a:t>
            </a: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Cadastral</a:t>
            </a:r>
            <a:r>
              <a:rPr lang="en-US" sz="1200" kern="1200" dirty="0" smtClean="0">
                <a:solidFill>
                  <a:schemeClr val="tx1"/>
                </a:solidFill>
                <a:effectLst/>
                <a:latin typeface="+mn-lt"/>
                <a:ea typeface="+mn-ea"/>
                <a:cs typeface="+mn-cs"/>
              </a:rPr>
              <a:t> data are used by</a:t>
            </a:r>
            <a:r>
              <a:rPr lang="sl-SI"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owners</a:t>
            </a:r>
            <a:r>
              <a:rPr lang="sl-SI" sz="1200" kern="1200" dirty="0" smtClean="0">
                <a:solidFill>
                  <a:schemeClr val="tx1"/>
                </a:solidFill>
                <a:effectLst/>
                <a:latin typeface="+mn-lt"/>
                <a:ea typeface="+mn-ea"/>
                <a:cs typeface="+mn-cs"/>
              </a:rPr>
              <a:t> (for ownership management and other uses)</a:t>
            </a:r>
          </a:p>
          <a:p>
            <a:pPr lvl="0"/>
            <a:r>
              <a:rPr lang="sl-SI" sz="1200" kern="1200" dirty="0" err="1" smtClean="0">
                <a:solidFill>
                  <a:schemeClr val="tx1"/>
                </a:solidFill>
                <a:effectLst/>
                <a:latin typeface="+mn-lt"/>
                <a:ea typeface="+mn-ea"/>
                <a:cs typeface="+mn-cs"/>
              </a:rPr>
              <a:t>surveying</a:t>
            </a:r>
            <a:r>
              <a:rPr lang="en-US" sz="1200" kern="1200" dirty="0" smtClean="0">
                <a:solidFill>
                  <a:schemeClr val="tx1"/>
                </a:solidFill>
                <a:effectLst/>
                <a:latin typeface="+mn-lt"/>
                <a:ea typeface="+mn-ea"/>
                <a:cs typeface="+mn-cs"/>
              </a:rPr>
              <a:t> companies in the </a:t>
            </a:r>
            <a:r>
              <a:rPr lang="sl-SI" sz="1200" kern="1200" dirty="0" err="1" smtClean="0">
                <a:solidFill>
                  <a:schemeClr val="tx1"/>
                </a:solidFill>
                <a:effectLst/>
                <a:latin typeface="+mn-lt"/>
                <a:ea typeface="+mn-ea"/>
                <a:cs typeface="+mn-cs"/>
              </a:rPr>
              <a:t>provision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surveying</a:t>
            </a:r>
            <a:r>
              <a:rPr lang="sl-SI"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services, when preparing data-processing expert reports</a:t>
            </a:r>
            <a:r>
              <a:rPr lang="sl-SI" sz="1200" kern="1200" dirty="0" smtClean="0">
                <a:solidFill>
                  <a:schemeClr val="tx1"/>
                </a:solidFill>
                <a:effectLst/>
                <a:latin typeface="+mn-lt"/>
                <a:ea typeface="+mn-ea"/>
                <a:cs typeface="+mn-cs"/>
              </a:rPr>
              <a:t>.</a:t>
            </a:r>
          </a:p>
          <a:p>
            <a:pPr lvl="0"/>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data of the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building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register </a:t>
            </a:r>
            <a:r>
              <a:rPr lang="en-US" sz="1200" kern="1200" dirty="0" smtClean="0">
                <a:solidFill>
                  <a:schemeClr val="tx1"/>
                </a:solidFill>
                <a:effectLst/>
                <a:latin typeface="+mn-lt"/>
                <a:ea typeface="+mn-ea"/>
                <a:cs typeface="+mn-cs"/>
              </a:rPr>
              <a:t>are also used by</a:t>
            </a:r>
            <a:r>
              <a:rPr lang="sl-SI"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the municipal and state administration bodies as the basis for managing the policy of land management, environmental protection, real estate valuation and taxation. Data are also used by various other users who need real estate data to carry out their tasks or projects.</a:t>
            </a:r>
            <a:endParaRPr lang="sl-S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Land </a:t>
            </a:r>
            <a:r>
              <a:rPr lang="en-US" sz="1200" kern="1200" dirty="0" err="1" smtClean="0">
                <a:solidFill>
                  <a:schemeClr val="tx1"/>
                </a:solidFill>
                <a:effectLst/>
                <a:latin typeface="+mn-lt"/>
                <a:ea typeface="+mn-ea"/>
                <a:cs typeface="+mn-cs"/>
              </a:rPr>
              <a:t>cadastre</a:t>
            </a:r>
            <a:r>
              <a:rPr lang="en-US" sz="1200" kern="1200" dirty="0" smtClean="0">
                <a:solidFill>
                  <a:schemeClr val="tx1"/>
                </a:solidFill>
                <a:effectLst/>
                <a:latin typeface="+mn-lt"/>
                <a:ea typeface="+mn-ea"/>
                <a:cs typeface="+mn-cs"/>
              </a:rPr>
              <a:t> data (excluding owners' data) are publicly accessible</a:t>
            </a:r>
            <a:r>
              <a:rPr lang="sl-SI" sz="1200" kern="1200" dirty="0" smtClean="0">
                <a:solidFill>
                  <a:schemeClr val="tx1"/>
                </a:solidFill>
                <a:effectLst/>
                <a:latin typeface="+mn-lt"/>
                <a:ea typeface="+mn-ea"/>
                <a:cs typeface="+mn-cs"/>
              </a:rPr>
              <a:t> nad are </a:t>
            </a:r>
            <a:r>
              <a:rPr lang="sl-SI" sz="1200" kern="1200" dirty="0" err="1" smtClean="0">
                <a:solidFill>
                  <a:schemeClr val="tx1"/>
                </a:solidFill>
                <a:effectLst/>
                <a:latin typeface="+mn-lt"/>
                <a:ea typeface="+mn-ea"/>
                <a:cs typeface="+mn-cs"/>
              </a:rPr>
              <a:t>free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charge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ownership</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publicly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accessible</a:t>
            </a:r>
            <a:r>
              <a:rPr lang="sl-SI" sz="1200" kern="1200" dirty="0" smtClean="0">
                <a:solidFill>
                  <a:schemeClr val="tx1"/>
                </a:solidFill>
                <a:effectLst/>
                <a:latin typeface="+mn-lt"/>
                <a:ea typeface="+mn-ea"/>
                <a:cs typeface="+mn-cs"/>
              </a:rPr>
              <a:t>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Registry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which</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ia</a:t>
            </a:r>
            <a:r>
              <a:rPr lang="sl-SI" sz="1200" kern="1200" dirty="0" smtClean="0">
                <a:solidFill>
                  <a:schemeClr val="tx1"/>
                </a:solidFill>
                <a:effectLst/>
                <a:latin typeface="+mn-lt"/>
                <a:ea typeface="+mn-ea"/>
                <a:cs typeface="+mn-cs"/>
              </a:rPr>
              <a:t> a </a:t>
            </a:r>
            <a:r>
              <a:rPr lang="sl-SI" sz="1200" kern="1200" dirty="0" err="1" smtClean="0">
                <a:solidFill>
                  <a:schemeClr val="tx1"/>
                </a:solidFill>
                <a:effectLst/>
                <a:latin typeface="+mn-lt"/>
                <a:ea typeface="+mn-ea"/>
                <a:cs typeface="+mn-cs"/>
              </a:rPr>
              <a:t>primary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record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real </a:t>
            </a:r>
            <a:r>
              <a:rPr lang="sl-SI" sz="1200" kern="1200" dirty="0" err="1" smtClean="0">
                <a:solidFill>
                  <a:schemeClr val="tx1"/>
                </a:solidFill>
                <a:effectLst/>
                <a:latin typeface="+mn-lt"/>
                <a:ea typeface="+mn-ea"/>
                <a:cs typeface="+mn-cs"/>
              </a:rPr>
              <a:t>estate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property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rights</a:t>
            </a:r>
            <a:r>
              <a:rPr lang="sl-SI" sz="1200" kern="1200" dirty="0" smtClean="0">
                <a:solidFill>
                  <a:schemeClr val="tx1"/>
                </a:solidFill>
                <a:effectLst/>
                <a:latin typeface="+mn-lt"/>
                <a:ea typeface="+mn-ea"/>
                <a:cs typeface="+mn-cs"/>
              </a:rPr>
              <a:t> in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Republic</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Slovenia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Land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registry</a:t>
            </a:r>
            <a:r>
              <a:rPr lang="sl-SI" sz="1200" kern="1200" dirty="0" smtClean="0">
                <a:solidFill>
                  <a:schemeClr val="tx1"/>
                </a:solidFill>
                <a:effectLst/>
                <a:latin typeface="+mn-lt"/>
                <a:ea typeface="+mn-ea"/>
                <a:cs typeface="+mn-cs"/>
              </a:rPr>
              <a:t> is </a:t>
            </a:r>
            <a:r>
              <a:rPr lang="sl-SI" sz="1200" kern="1200" dirty="0" err="1" smtClean="0">
                <a:solidFill>
                  <a:schemeClr val="tx1"/>
                </a:solidFill>
                <a:effectLst/>
                <a:latin typeface="+mn-lt"/>
                <a:ea typeface="+mn-ea"/>
                <a:cs typeface="+mn-cs"/>
              </a:rPr>
              <a:t>being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managed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by</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Court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of</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Juristiction</a:t>
            </a:r>
            <a:r>
              <a:rPr lang="sl-SI"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They are visible on the web portal "E-</a:t>
            </a:r>
            <a:r>
              <a:rPr lang="en-US" sz="1200" kern="1200" dirty="0" err="1" smtClean="0">
                <a:solidFill>
                  <a:schemeClr val="tx1"/>
                </a:solidFill>
                <a:effectLst/>
                <a:latin typeface="+mn-lt"/>
                <a:ea typeface="+mn-ea"/>
                <a:cs typeface="+mn-cs"/>
              </a:rPr>
              <a:t>prostor</a:t>
            </a:r>
            <a:r>
              <a:rPr lang="en-US" sz="1200" kern="1200" dirty="0" smtClean="0">
                <a:solidFill>
                  <a:schemeClr val="tx1"/>
                </a:solidFill>
                <a:effectLst/>
                <a:latin typeface="+mn-lt"/>
                <a:ea typeface="+mn-ea"/>
                <a:cs typeface="+mn-cs"/>
              </a:rPr>
              <a:t>„</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where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users</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view</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order</a:t>
            </a:r>
            <a:r>
              <a:rPr lang="sl-SI" sz="1200" kern="1200" dirty="0" smtClean="0">
                <a:solidFill>
                  <a:schemeClr val="tx1"/>
                </a:solidFill>
                <a:effectLst/>
                <a:latin typeface="+mn-lt"/>
                <a:ea typeface="+mn-ea"/>
                <a:cs typeface="+mn-cs"/>
              </a:rPr>
              <a:t> or </a:t>
            </a:r>
            <a:r>
              <a:rPr lang="sl-SI" sz="1200" kern="1200" dirty="0" err="1" smtClean="0">
                <a:solidFill>
                  <a:schemeClr val="tx1"/>
                </a:solidFill>
                <a:effectLst/>
                <a:latin typeface="+mn-lt"/>
                <a:ea typeface="+mn-ea"/>
                <a:cs typeface="+mn-cs"/>
              </a:rPr>
              <a:t>download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sl-SI"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sl-SI" sz="1200" b="0" i="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8</a:t>
            </a:fld>
            <a:endParaRPr lang="sl-SI"/>
          </a:p>
        </p:txBody>
      </p:sp>
    </p:spTree>
    <p:extLst>
      <p:ext uri="{BB962C8B-B14F-4D97-AF65-F5344CB8AC3E}">
        <p14:creationId xmlns:p14="http://schemas.microsoft.com/office/powerpoint/2010/main" val="290596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lvl="0"/>
            <a:r>
              <a:rPr lang="sl-SI" sz="1200" b="1" kern="1200" dirty="0" err="1" smtClean="0">
                <a:solidFill>
                  <a:schemeClr val="tx1"/>
                </a:solidFill>
                <a:effectLst/>
                <a:latin typeface="+mn-lt"/>
                <a:ea typeface="+mn-ea"/>
                <a:cs typeface="+mn-cs"/>
              </a:rPr>
              <a:t>The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renovation</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of</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cadastral</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data</a:t>
            </a:r>
            <a:endParaRPr lang="sl-SI" sz="1200" kern="1200" dirty="0" smtClean="0">
              <a:solidFill>
                <a:schemeClr val="tx1"/>
              </a:solidFill>
              <a:effectLst/>
              <a:latin typeface="+mn-lt"/>
              <a:ea typeface="+mn-ea"/>
              <a:cs typeface="+mn-cs"/>
            </a:endParaRPr>
          </a:p>
          <a:p>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t>
            </a:r>
            <a:r>
              <a:rPr lang="sl-SI" sz="1200" kern="1200" dirty="0" err="1" smtClean="0">
                <a:solidFill>
                  <a:schemeClr val="tx1"/>
                </a:solidFill>
                <a:effectLst/>
                <a:latin typeface="+mn-lt"/>
                <a:ea typeface="+mn-ea"/>
                <a:cs typeface="+mn-cs"/>
              </a:rPr>
              <a:t>the</a:t>
            </a:r>
            <a:r>
              <a:rPr lang="sl-SI" sz="1200" kern="1200" dirty="0" smtClean="0">
                <a:solidFill>
                  <a:schemeClr val="tx1"/>
                </a:solidFill>
                <a:effectLst/>
                <a:latin typeface="+mn-lt"/>
                <a:ea typeface="+mn-ea"/>
                <a:cs typeface="+mn-cs"/>
              </a:rPr>
              <a:t> SMA are </a:t>
            </a:r>
            <a:r>
              <a:rPr lang="sl-SI" sz="1200" kern="1200" dirty="0" err="1" smtClean="0">
                <a:solidFill>
                  <a:schemeClr val="tx1"/>
                </a:solidFill>
                <a:effectLst/>
                <a:latin typeface="+mn-lt"/>
                <a:ea typeface="+mn-ea"/>
                <a:cs typeface="+mn-cs"/>
              </a:rPr>
              <a:t>being</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updated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and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improved</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through</a:t>
            </a:r>
            <a:r>
              <a:rPr lang="sl-SI" sz="1200" kern="1200" dirty="0" smtClean="0">
                <a:solidFill>
                  <a:schemeClr val="tx1"/>
                </a:solidFill>
                <a:effectLst/>
                <a:latin typeface="+mn-lt"/>
                <a:ea typeface="+mn-ea"/>
                <a:cs typeface="+mn-cs"/>
              </a:rPr>
              <a:t>:</a:t>
            </a:r>
          </a:p>
          <a:p>
            <a:pPr lvl="1"/>
            <a:r>
              <a:rPr lang="sl-SI" sz="1200" kern="1200" dirty="0" smtClean="0">
                <a:solidFill>
                  <a:schemeClr val="tx1"/>
                </a:solidFill>
                <a:effectLst/>
                <a:latin typeface="+mn-lt"/>
                <a:ea typeface="+mn-ea"/>
                <a:cs typeface="+mn-cs"/>
              </a:rPr>
              <a:t>-</a:t>
            </a:r>
            <a:r>
              <a:rPr lang="sl-SI" sz="1200" kern="1200" dirty="0" err="1" smtClean="0">
                <a:solidFill>
                  <a:schemeClr val="tx1"/>
                </a:solidFill>
                <a:effectLst/>
                <a:latin typeface="+mn-lt"/>
                <a:ea typeface="+mn-ea"/>
                <a:cs typeface="+mn-cs"/>
              </a:rPr>
              <a:t>Regular</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maintainance</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procedures</a:t>
            </a:r>
            <a:endParaRPr lang="sl-SI" sz="1200" kern="1200" dirty="0" smtClean="0">
              <a:solidFill>
                <a:schemeClr val="tx1"/>
              </a:solidFill>
              <a:effectLst/>
              <a:latin typeface="+mn-lt"/>
              <a:ea typeface="+mn-ea"/>
              <a:cs typeface="+mn-cs"/>
            </a:endParaRPr>
          </a:p>
          <a:p>
            <a:pPr lvl="1"/>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Cadastral</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data</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renovation</a:t>
            </a:r>
            <a:r>
              <a:rPr lang="sl-SI" sz="1200" kern="1200" dirty="0" smtClean="0">
                <a:solidFill>
                  <a:schemeClr val="tx1"/>
                </a:solidFill>
                <a:effectLst/>
                <a:latin typeface="+mn-lt"/>
                <a:ea typeface="+mn-ea"/>
                <a:cs typeface="+mn-cs"/>
              </a:rPr>
              <a:t> </a:t>
            </a:r>
            <a:r>
              <a:rPr lang="sl-SI" sz="1200" kern="1200" dirty="0" err="1" smtClean="0">
                <a:solidFill>
                  <a:schemeClr val="tx1"/>
                </a:solidFill>
                <a:effectLst/>
                <a:latin typeface="+mn-lt"/>
                <a:ea typeface="+mn-ea"/>
                <a:cs typeface="+mn-cs"/>
              </a:rPr>
              <a:t>projects</a:t>
            </a:r>
            <a:endParaRPr lang="sl-SI" sz="1200" kern="1200" dirty="0" smtClean="0">
              <a:solidFill>
                <a:schemeClr val="tx1"/>
              </a:solidFill>
              <a:effectLst/>
              <a:latin typeface="+mn-lt"/>
              <a:ea typeface="+mn-ea"/>
              <a:cs typeface="+mn-cs"/>
            </a:endParaRPr>
          </a:p>
          <a:p>
            <a:pPr lvl="2"/>
            <a:r>
              <a:rPr lang="sl-SI" sz="1200" b="1" kern="1200" dirty="0" smtClean="0">
                <a:solidFill>
                  <a:schemeClr val="tx1"/>
                </a:solidFill>
                <a:effectLst/>
                <a:latin typeface="+mn-lt"/>
                <a:ea typeface="+mn-ea"/>
                <a:cs typeface="+mn-cs"/>
              </a:rPr>
              <a:t>Real </a:t>
            </a:r>
            <a:r>
              <a:rPr lang="sl-SI" sz="1200" b="1" kern="1200" dirty="0" err="1" smtClean="0">
                <a:solidFill>
                  <a:schemeClr val="tx1"/>
                </a:solidFill>
                <a:effectLst/>
                <a:latin typeface="+mn-lt"/>
                <a:ea typeface="+mn-ea"/>
                <a:cs typeface="+mn-cs"/>
              </a:rPr>
              <a:t>estate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data</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improvement</a:t>
            </a:r>
            <a:endParaRPr lang="sl-SI" sz="1200" kern="1200" dirty="0" smtClean="0">
              <a:solidFill>
                <a:schemeClr val="tx1"/>
              </a:solidFill>
              <a:effectLst/>
              <a:latin typeface="+mn-lt"/>
              <a:ea typeface="+mn-ea"/>
              <a:cs typeface="+mn-cs"/>
            </a:endParaRPr>
          </a:p>
          <a:p>
            <a:pPr lvl="2"/>
            <a:r>
              <a:rPr lang="sl-SI" sz="1200" b="1" kern="1200" dirty="0" smtClean="0">
                <a:solidFill>
                  <a:schemeClr val="tx1"/>
                </a:solidFill>
                <a:effectLst/>
                <a:latin typeface="+mn-lt"/>
                <a:ea typeface="+mn-ea"/>
                <a:cs typeface="+mn-cs"/>
              </a:rPr>
              <a:t>IT </a:t>
            </a:r>
            <a:r>
              <a:rPr lang="sl-SI" sz="1200" b="1" kern="1200" dirty="0" err="1" smtClean="0">
                <a:solidFill>
                  <a:schemeClr val="tx1"/>
                </a:solidFill>
                <a:effectLst/>
                <a:latin typeface="+mn-lt"/>
                <a:ea typeface="+mn-ea"/>
                <a:cs typeface="+mn-cs"/>
              </a:rPr>
              <a:t>renovation</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of</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the</a:t>
            </a:r>
            <a:r>
              <a:rPr lang="sl-SI" sz="1200" b="1" kern="1200" dirty="0" smtClean="0">
                <a:solidFill>
                  <a:schemeClr val="tx1"/>
                </a:solidFill>
                <a:effectLst/>
                <a:latin typeface="+mn-lt"/>
                <a:ea typeface="+mn-ea"/>
                <a:cs typeface="+mn-cs"/>
              </a:rPr>
              <a:t> real </a:t>
            </a:r>
            <a:r>
              <a:rPr lang="sl-SI" sz="1200" b="1" kern="1200" dirty="0" err="1" smtClean="0">
                <a:solidFill>
                  <a:schemeClr val="tx1"/>
                </a:solidFill>
                <a:effectLst/>
                <a:latin typeface="+mn-lt"/>
                <a:ea typeface="+mn-ea"/>
                <a:cs typeface="+mn-cs"/>
              </a:rPr>
              <a:t>estate</a:t>
            </a:r>
            <a:r>
              <a:rPr lang="sl-SI" sz="1200" b="1"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system</a:t>
            </a:r>
            <a:endParaRPr lang="sl-SI" sz="1200" kern="1200" dirty="0" smtClean="0">
              <a:solidFill>
                <a:schemeClr val="tx1"/>
              </a:solidFill>
              <a:effectLst/>
              <a:latin typeface="+mn-lt"/>
              <a:ea typeface="+mn-ea"/>
              <a:cs typeface="+mn-cs"/>
            </a:endParaRPr>
          </a:p>
          <a:p>
            <a:r>
              <a:rPr lang="sl-SI" sz="1200" kern="1200" dirty="0" smtClean="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pPr>
              <a:defRPr/>
            </a:pPr>
            <a:fld id="{928C827E-F88C-4C98-9F26-F4A03303C7D5}" type="slidenum">
              <a:rPr lang="sl-SI" smtClean="0"/>
              <a:pPr>
                <a:defRPr/>
              </a:pPr>
              <a:t>9</a:t>
            </a:fld>
            <a:endParaRPr lang="sl-SI"/>
          </a:p>
        </p:txBody>
      </p:sp>
    </p:spTree>
    <p:extLst>
      <p:ext uri="{BB962C8B-B14F-4D97-AF65-F5344CB8AC3E}">
        <p14:creationId xmlns:p14="http://schemas.microsoft.com/office/powerpoint/2010/main" val="1910787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8BA554E1-A423-4FC9-90D8-8F15B83BC7C5}" type="datetimeFigureOut">
              <a:rPr lang="sl-SI" smtClean="0"/>
              <a:t>19. 11. 2018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191059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8BA554E1-A423-4FC9-90D8-8F15B83BC7C5}" type="datetimeFigureOut">
              <a:rPr lang="sl-SI" smtClean="0"/>
              <a:t>19. 11. 2018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324800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8BA554E1-A423-4FC9-90D8-8F15B83BC7C5}" type="datetimeFigureOut">
              <a:rPr lang="sl-SI" smtClean="0"/>
              <a:t>19. 11. 2018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322415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3" name="Picture 3" descr="Z:\JAVNA UPRAVA 2010\Si CGP\CGP_prirocnik_WEB\OUT\05 Medijsko promocijski elementi\11 PPT predstavitev\untitled folder\ozadje-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grb moder za 10 pt.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63" y="712788"/>
            <a:ext cx="16668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URS_A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717550"/>
            <a:ext cx="18811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2000" y="1548000"/>
            <a:ext cx="7200000" cy="1490622"/>
          </a:xfrm>
          <a:prstGeom prst="rect">
            <a:avLst/>
          </a:prstGeom>
        </p:spPr>
        <p:txBody>
          <a:bodyPr lIns="0" tIns="0" rIns="0" bIns="0" anchor="t" anchorCtr="0"/>
          <a:lstStyle>
            <a:lvl1pPr algn="l">
              <a:defRPr b="1">
                <a:solidFill>
                  <a:srgbClr val="999999"/>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971550" y="6356350"/>
            <a:ext cx="1495425" cy="365125"/>
          </a:xfrm>
        </p:spPr>
        <p:txBody>
          <a:bodyPr/>
          <a:lstStyle>
            <a:lvl1pPr>
              <a:defRPr/>
            </a:lvl1pPr>
          </a:lstStyle>
          <a:p>
            <a:pPr>
              <a:defRPr/>
            </a:pPr>
            <a:fld id="{C2AD26A9-0401-4359-AFAC-3E65D25B503E}" type="datetimeFigureOut">
              <a:rPr lang="en-US"/>
              <a:pPr>
                <a:defRPr/>
              </a:pPr>
              <a:t>11/19/2018</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1331913" cy="365125"/>
          </a:xfrm>
        </p:spPr>
        <p:txBody>
          <a:bodyPr/>
          <a:lstStyle>
            <a:lvl1pPr>
              <a:defRPr/>
            </a:lvl1pPr>
          </a:lstStyle>
          <a:p>
            <a:pPr>
              <a:defRPr/>
            </a:pPr>
            <a:fld id="{D8A89130-72B0-4D20-98CA-11DD14A7FA97}" type="slidenum">
              <a:rPr lang="en-US"/>
              <a:pPr>
                <a:defRPr/>
              </a:pPr>
              <a:t>‹#›</a:t>
            </a:fld>
            <a:endParaRPr lang="en-US"/>
          </a:p>
        </p:txBody>
      </p:sp>
    </p:spTree>
    <p:extLst>
      <p:ext uri="{BB962C8B-B14F-4D97-AF65-F5344CB8AC3E}">
        <p14:creationId xmlns:p14="http://schemas.microsoft.com/office/powerpoint/2010/main" val="48604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8BA554E1-A423-4FC9-90D8-8F15B83BC7C5}" type="datetimeFigureOut">
              <a:rPr lang="sl-SI" smtClean="0"/>
              <a:t>19. 11. 2018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143198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8BA554E1-A423-4FC9-90D8-8F15B83BC7C5}" type="datetimeFigureOut">
              <a:rPr lang="sl-SI" smtClean="0"/>
              <a:t>19. 11. 2018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221384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8BA554E1-A423-4FC9-90D8-8F15B83BC7C5}" type="datetimeFigureOut">
              <a:rPr lang="sl-SI" smtClean="0"/>
              <a:t>19. 11. 2018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45267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8BA554E1-A423-4FC9-90D8-8F15B83BC7C5}" type="datetimeFigureOut">
              <a:rPr lang="sl-SI" smtClean="0"/>
              <a:t>19. 11. 2018</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4140535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8BA554E1-A423-4FC9-90D8-8F15B83BC7C5}" type="datetimeFigureOut">
              <a:rPr lang="sl-SI" smtClean="0"/>
              <a:t>19. 11. 2018</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52556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8BA554E1-A423-4FC9-90D8-8F15B83BC7C5}" type="datetimeFigureOut">
              <a:rPr lang="sl-SI" smtClean="0"/>
              <a:t>19. 11. 2018</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292249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8BA554E1-A423-4FC9-90D8-8F15B83BC7C5}" type="datetimeFigureOut">
              <a:rPr lang="sl-SI" smtClean="0"/>
              <a:t>19. 11. 2018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399179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8BA554E1-A423-4FC9-90D8-8F15B83BC7C5}" type="datetimeFigureOut">
              <a:rPr lang="sl-SI" smtClean="0"/>
              <a:t>19. 11. 2018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935FEF3-3DEE-45E9-BCD1-60069130D777}" type="slidenum">
              <a:rPr lang="sl-SI" smtClean="0"/>
              <a:t>‹#›</a:t>
            </a:fld>
            <a:endParaRPr lang="sl-SI"/>
          </a:p>
        </p:txBody>
      </p:sp>
    </p:spTree>
    <p:extLst>
      <p:ext uri="{BB962C8B-B14F-4D97-AF65-F5344CB8AC3E}">
        <p14:creationId xmlns:p14="http://schemas.microsoft.com/office/powerpoint/2010/main" val="327435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554E1-A423-4FC9-90D8-8F15B83BC7C5}" type="datetimeFigureOut">
              <a:rPr lang="sl-SI" smtClean="0"/>
              <a:t>19. 11. 2018</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5FEF3-3DEE-45E9-BCD1-60069130D777}" type="slidenum">
              <a:rPr lang="sl-SI" smtClean="0"/>
              <a:t>‹#›</a:t>
            </a:fld>
            <a:endParaRPr lang="sl-SI"/>
          </a:p>
        </p:txBody>
      </p:sp>
    </p:spTree>
    <p:extLst>
      <p:ext uri="{BB962C8B-B14F-4D97-AF65-F5344CB8AC3E}">
        <p14:creationId xmlns:p14="http://schemas.microsoft.com/office/powerpoint/2010/main" val="102234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hyperlink" Target="mailto:metka.malnar@gov.si"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mailto:pisarna.gu@gov.s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e-prostor.gov.si/"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bwMode="auto">
          <a:xfrm>
            <a:off x="971550" y="1968869"/>
            <a:ext cx="7200900" cy="21925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sl-SI" dirty="0" smtClean="0">
                <a:solidFill>
                  <a:srgbClr val="00B0F0"/>
                </a:solidFill>
                <a:effectLst>
                  <a:outerShdw blurRad="38100" dist="38100" dir="2700000" algn="tl">
                    <a:srgbClr val="000000">
                      <a:alpha val="43137"/>
                    </a:srgbClr>
                  </a:outerShdw>
                </a:effectLst>
                <a:latin typeface="Arial" charset="0"/>
                <a:cs typeface="Arial" charset="0"/>
              </a:rPr>
              <a:t>Cadastral data in the Republic of Slovenia and their renovation</a:t>
            </a:r>
          </a:p>
        </p:txBody>
      </p:sp>
      <p:pic>
        <p:nvPicPr>
          <p:cNvPr id="8195" name="Picture 8" descr="Home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709613"/>
            <a:ext cx="9048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p:cNvSpPr txBox="1">
            <a:spLocks/>
          </p:cNvSpPr>
          <p:nvPr/>
        </p:nvSpPr>
        <p:spPr bwMode="auto">
          <a:xfrm>
            <a:off x="900113" y="5838825"/>
            <a:ext cx="7546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defRPr/>
            </a:pPr>
            <a:r>
              <a:rPr lang="sl-SI" altLang="sl-SI" dirty="0">
                <a:solidFill>
                  <a:srgbClr val="002060"/>
                </a:solidFill>
              </a:rPr>
              <a:t>Metka </a:t>
            </a:r>
            <a:r>
              <a:rPr lang="sl-SI" altLang="sl-SI" dirty="0" smtClean="0">
                <a:solidFill>
                  <a:srgbClr val="002060"/>
                </a:solidFill>
              </a:rPr>
              <a:t>Malnar,</a:t>
            </a:r>
          </a:p>
          <a:p>
            <a:pPr>
              <a:defRPr/>
            </a:pPr>
            <a:r>
              <a:rPr lang="sl-SI" altLang="sl-SI" dirty="0" smtClean="0">
                <a:solidFill>
                  <a:srgbClr val="002060"/>
                </a:solidFill>
              </a:rPr>
              <a:t>Darinka Bertole			</a:t>
            </a:r>
            <a:r>
              <a:rPr lang="en-US" dirty="0" smtClean="0">
                <a:solidFill>
                  <a:srgbClr val="002060"/>
                </a:solidFill>
              </a:rPr>
              <a:t>Vienna</a:t>
            </a:r>
            <a:r>
              <a:rPr lang="sl-SI" dirty="0">
                <a:solidFill>
                  <a:srgbClr val="002060"/>
                </a:solidFill>
              </a:rPr>
              <a:t>, </a:t>
            </a:r>
            <a:r>
              <a:rPr lang="en-US" dirty="0">
                <a:solidFill>
                  <a:srgbClr val="002060"/>
                </a:solidFill>
              </a:rPr>
              <a:t>20-21 November 2018</a:t>
            </a:r>
            <a:endParaRPr lang="sl-SI" dirty="0">
              <a:solidFill>
                <a:srgbClr val="002060"/>
              </a:solidFill>
            </a:endParaRPr>
          </a:p>
        </p:txBody>
      </p:sp>
      <p:sp>
        <p:nvSpPr>
          <p:cNvPr id="8197" name="Pravokotnik 7"/>
          <p:cNvSpPr>
            <a:spLocks noChangeArrowheads="1"/>
          </p:cNvSpPr>
          <p:nvPr/>
        </p:nvSpPr>
        <p:spPr bwMode="auto">
          <a:xfrm>
            <a:off x="4276402" y="708495"/>
            <a:ext cx="3246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sl-SI" sz="2800" b="1" dirty="0">
                <a:solidFill>
                  <a:srgbClr val="FF0000"/>
                </a:solidFill>
              </a:rPr>
              <a:t>PCC </a:t>
            </a:r>
            <a:r>
              <a:rPr lang="en-US" altLang="sl-SI" sz="2800" b="1" dirty="0" smtClean="0">
                <a:solidFill>
                  <a:srgbClr val="FF0000"/>
                </a:solidFill>
              </a:rPr>
              <a:t>Conference</a:t>
            </a:r>
            <a:endParaRPr lang="sl-SI" altLang="sl-SI" sz="2800" dirty="0">
              <a:solidFill>
                <a:srgbClr val="FF0000"/>
              </a:solidFill>
            </a:endParaRPr>
          </a:p>
        </p:txBody>
      </p:sp>
    </p:spTree>
    <p:extLst>
      <p:ext uri="{BB962C8B-B14F-4D97-AF65-F5344CB8AC3E}">
        <p14:creationId xmlns:p14="http://schemas.microsoft.com/office/powerpoint/2010/main" val="16171091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868734" y="2323901"/>
            <a:ext cx="7278427" cy="7848302"/>
          </a:xfrm>
          <a:prstGeom prst="rect">
            <a:avLst/>
          </a:prstGeom>
        </p:spPr>
        <p:txBody>
          <a:bodyPr wrap="square">
            <a:spAutoFit/>
          </a:bodyPr>
          <a:lstStyle/>
          <a:p>
            <a:pPr marL="342900" indent="-342900">
              <a:buFont typeface="Wingdings" panose="05000000000000000000" pitchFamily="2" charset="2"/>
              <a:buChar char="Ø"/>
            </a:pPr>
            <a:r>
              <a:rPr lang="en-US" sz="2000" b="1" dirty="0" smtClean="0">
                <a:solidFill>
                  <a:srgbClr val="002060"/>
                </a:solidFill>
                <a:cs typeface="Arial" charset="0"/>
              </a:rPr>
              <a:t>procedures </a:t>
            </a:r>
            <a:r>
              <a:rPr lang="en-US" sz="2000" b="1" dirty="0">
                <a:solidFill>
                  <a:srgbClr val="002060"/>
                </a:solidFill>
                <a:cs typeface="Arial" charset="0"/>
              </a:rPr>
              <a:t>at the request of the </a:t>
            </a:r>
            <a:r>
              <a:rPr lang="en-US" sz="2000" b="1" dirty="0" smtClean="0">
                <a:solidFill>
                  <a:srgbClr val="002060"/>
                </a:solidFill>
                <a:cs typeface="Arial" charset="0"/>
              </a:rPr>
              <a:t>owners</a:t>
            </a:r>
            <a:endParaRPr lang="sl-SI" sz="2000" b="1" dirty="0" smtClean="0">
              <a:solidFill>
                <a:srgbClr val="002060"/>
              </a:solidFill>
              <a:cs typeface="Arial" charset="0"/>
            </a:endParaRPr>
          </a:p>
          <a:p>
            <a:pPr marL="342900" indent="-342900">
              <a:buFont typeface="Wingdings" panose="05000000000000000000" pitchFamily="2" charset="2"/>
              <a:buChar char="Ø"/>
            </a:pPr>
            <a:r>
              <a:rPr lang="sl-SI" sz="2000" b="1" dirty="0" err="1">
                <a:solidFill>
                  <a:srgbClr val="002060"/>
                </a:solidFill>
                <a:cs typeface="Arial" charset="0"/>
              </a:rPr>
              <a:t>r</a:t>
            </a:r>
            <a:r>
              <a:rPr lang="sl-SI" sz="2000" b="1" dirty="0" err="1" smtClean="0">
                <a:solidFill>
                  <a:srgbClr val="002060"/>
                </a:solidFill>
                <a:cs typeface="Arial" charset="0"/>
              </a:rPr>
              <a:t>egular</a:t>
            </a:r>
            <a:r>
              <a:rPr lang="sl-SI" sz="2000" b="1" dirty="0" smtClean="0">
                <a:solidFill>
                  <a:srgbClr val="002060"/>
                </a:solidFill>
                <a:cs typeface="Arial" charset="0"/>
              </a:rPr>
              <a:t> SMA </a:t>
            </a:r>
            <a:r>
              <a:rPr lang="sl-SI" sz="2000" b="1" dirty="0" err="1" smtClean="0">
                <a:solidFill>
                  <a:srgbClr val="002060"/>
                </a:solidFill>
                <a:cs typeface="Arial" charset="0"/>
              </a:rPr>
              <a:t>procedures</a:t>
            </a:r>
            <a:r>
              <a:rPr lang="sl-SI" sz="2000" b="1" dirty="0" smtClean="0">
                <a:solidFill>
                  <a:srgbClr val="002060"/>
                </a:solidFill>
                <a:cs typeface="Arial" charset="0"/>
              </a:rPr>
              <a:t> </a:t>
            </a:r>
          </a:p>
          <a:p>
            <a:endParaRPr lang="sl-SI" sz="2000" b="1" dirty="0" smtClean="0">
              <a:solidFill>
                <a:srgbClr val="002060"/>
              </a:solidFill>
              <a:cs typeface="Arial" charset="0"/>
            </a:endParaRPr>
          </a:p>
          <a:p>
            <a:r>
              <a:rPr lang="sl-SI" sz="2000" b="1" dirty="0" smtClean="0">
                <a:solidFill>
                  <a:srgbClr val="002060"/>
                </a:solidFill>
                <a:cs typeface="Arial" charset="0"/>
              </a:rPr>
              <a:t>SMA is </a:t>
            </a:r>
            <a:r>
              <a:rPr lang="sl-SI" sz="2000" b="1" dirty="0" err="1" smtClean="0">
                <a:solidFill>
                  <a:srgbClr val="002060"/>
                </a:solidFill>
                <a:cs typeface="Arial" charset="0"/>
              </a:rPr>
              <a:t>responsible</a:t>
            </a:r>
            <a:r>
              <a:rPr lang="sl-SI" sz="2000" b="1" dirty="0" smtClean="0">
                <a:solidFill>
                  <a:srgbClr val="002060"/>
                </a:solidFill>
                <a:cs typeface="Arial" charset="0"/>
              </a:rPr>
              <a:t> </a:t>
            </a:r>
            <a:r>
              <a:rPr lang="sl-SI" sz="2000" b="1" dirty="0" err="1" smtClean="0">
                <a:solidFill>
                  <a:srgbClr val="002060"/>
                </a:solidFill>
                <a:cs typeface="Arial" charset="0"/>
              </a:rPr>
              <a:t>for</a:t>
            </a:r>
            <a:r>
              <a:rPr lang="sl-SI" sz="2000" b="1" dirty="0" smtClean="0">
                <a:solidFill>
                  <a:srgbClr val="002060"/>
                </a:solidFill>
                <a:cs typeface="Arial" charset="0"/>
              </a:rPr>
              <a:t>  </a:t>
            </a:r>
            <a:r>
              <a:rPr lang="sl-SI" sz="2000" b="1" dirty="0" err="1" smtClean="0">
                <a:solidFill>
                  <a:srgbClr val="002060"/>
                </a:solidFill>
                <a:cs typeface="Arial" charset="0"/>
              </a:rPr>
              <a:t>regular</a:t>
            </a:r>
            <a:r>
              <a:rPr lang="sl-SI" sz="2000" b="1" dirty="0" smtClean="0">
                <a:solidFill>
                  <a:srgbClr val="002060"/>
                </a:solidFill>
                <a:cs typeface="Arial" charset="0"/>
              </a:rPr>
              <a:t> </a:t>
            </a:r>
            <a:r>
              <a:rPr lang="sl-SI" sz="2000" b="1" dirty="0" err="1" smtClean="0">
                <a:solidFill>
                  <a:srgbClr val="002060"/>
                </a:solidFill>
                <a:cs typeface="Arial" charset="0"/>
              </a:rPr>
              <a:t>data</a:t>
            </a:r>
            <a:r>
              <a:rPr lang="sl-SI" sz="2000" b="1" dirty="0" smtClean="0">
                <a:solidFill>
                  <a:srgbClr val="002060"/>
                </a:solidFill>
                <a:cs typeface="Arial" charset="0"/>
              </a:rPr>
              <a:t> </a:t>
            </a:r>
            <a:r>
              <a:rPr lang="sl-SI" sz="2000" b="1" dirty="0" err="1" smtClean="0">
                <a:solidFill>
                  <a:srgbClr val="002060"/>
                </a:solidFill>
                <a:cs typeface="Arial" charset="0"/>
              </a:rPr>
              <a:t>maintainence</a:t>
            </a:r>
            <a:r>
              <a:rPr lang="sl-SI" sz="2000" b="1" dirty="0" smtClean="0">
                <a:solidFill>
                  <a:srgbClr val="002060"/>
                </a:solidFill>
                <a:cs typeface="Arial" charset="0"/>
              </a:rPr>
              <a:t> </a:t>
            </a:r>
            <a:r>
              <a:rPr lang="sl-SI" sz="2000" b="1" dirty="0" err="1" smtClean="0">
                <a:solidFill>
                  <a:srgbClr val="002060"/>
                </a:solidFill>
                <a:cs typeface="Arial" charset="0"/>
              </a:rPr>
              <a:t>and</a:t>
            </a:r>
            <a:r>
              <a:rPr lang="sl-SI" sz="2000" b="1" dirty="0" smtClean="0">
                <a:solidFill>
                  <a:srgbClr val="002060"/>
                </a:solidFill>
                <a:cs typeface="Arial" charset="0"/>
              </a:rPr>
              <a:t> </a:t>
            </a:r>
            <a:r>
              <a:rPr lang="sl-SI" sz="2000" b="1" dirty="0" err="1" smtClean="0">
                <a:solidFill>
                  <a:srgbClr val="002060"/>
                </a:solidFill>
                <a:cs typeface="Arial" charset="0"/>
              </a:rPr>
              <a:t>improving</a:t>
            </a:r>
            <a:r>
              <a:rPr lang="sl-SI" sz="2000" b="1" dirty="0" smtClean="0">
                <a:solidFill>
                  <a:srgbClr val="002060"/>
                </a:solidFill>
                <a:cs typeface="Arial" charset="0"/>
              </a:rPr>
              <a:t> </a:t>
            </a:r>
            <a:r>
              <a:rPr lang="sl-SI" sz="2000" b="1" dirty="0" err="1" smtClean="0">
                <a:solidFill>
                  <a:srgbClr val="002060"/>
                </a:solidFill>
                <a:cs typeface="Arial" charset="0"/>
              </a:rPr>
              <a:t>the</a:t>
            </a:r>
            <a:r>
              <a:rPr lang="sl-SI" sz="2000" b="1" dirty="0" smtClean="0">
                <a:solidFill>
                  <a:srgbClr val="002060"/>
                </a:solidFill>
                <a:cs typeface="Arial" charset="0"/>
              </a:rPr>
              <a:t> </a:t>
            </a:r>
            <a:r>
              <a:rPr lang="sl-SI" sz="2000" b="1" dirty="0" err="1" smtClean="0">
                <a:solidFill>
                  <a:srgbClr val="002060"/>
                </a:solidFill>
                <a:cs typeface="Arial" charset="0"/>
              </a:rPr>
              <a:t>quailty</a:t>
            </a:r>
            <a:r>
              <a:rPr lang="sl-SI" sz="2000" b="1" dirty="0" smtClean="0">
                <a:solidFill>
                  <a:srgbClr val="002060"/>
                </a:solidFill>
                <a:cs typeface="Arial" charset="0"/>
              </a:rPr>
              <a:t> </a:t>
            </a:r>
            <a:r>
              <a:rPr lang="sl-SI" sz="2000" b="1" dirty="0" err="1" smtClean="0">
                <a:solidFill>
                  <a:srgbClr val="002060"/>
                </a:solidFill>
                <a:cs typeface="Arial" charset="0"/>
              </a:rPr>
              <a:t>of</a:t>
            </a:r>
            <a:r>
              <a:rPr lang="sl-SI" sz="2000" b="1" dirty="0" smtClean="0">
                <a:solidFill>
                  <a:srgbClr val="002060"/>
                </a:solidFill>
                <a:cs typeface="Arial" charset="0"/>
              </a:rPr>
              <a:t> </a:t>
            </a:r>
            <a:r>
              <a:rPr lang="sl-SI" sz="2000" b="1" dirty="0" err="1" smtClean="0">
                <a:solidFill>
                  <a:srgbClr val="002060"/>
                </a:solidFill>
                <a:cs typeface="Arial" charset="0"/>
              </a:rPr>
              <a:t>the</a:t>
            </a:r>
            <a:r>
              <a:rPr lang="sl-SI" sz="2000" b="1" dirty="0" smtClean="0">
                <a:solidFill>
                  <a:srgbClr val="002060"/>
                </a:solidFill>
                <a:cs typeface="Arial" charset="0"/>
              </a:rPr>
              <a:t> </a:t>
            </a:r>
            <a:r>
              <a:rPr lang="sl-SI" sz="2000" b="1" dirty="0" err="1" smtClean="0">
                <a:solidFill>
                  <a:srgbClr val="002060"/>
                </a:solidFill>
                <a:cs typeface="Arial" charset="0"/>
              </a:rPr>
              <a:t>data</a:t>
            </a:r>
            <a:endParaRPr lang="sl-SI" sz="2000" b="1" dirty="0" smtClean="0">
              <a:solidFill>
                <a:srgbClr val="002060"/>
              </a:solidFill>
              <a:cs typeface="Arial" charset="0"/>
            </a:endParaRP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Assurance of quality data in the procedures of real estate </a:t>
            </a:r>
            <a:r>
              <a:rPr lang="en-US" sz="2000" dirty="0" smtClean="0">
                <a:solidFill>
                  <a:srgbClr val="002060"/>
                </a:solidFill>
                <a:latin typeface="Arial" panose="020B0604020202020204" pitchFamily="34" charset="0"/>
                <a:cs typeface="Arial" panose="020B0604020202020204" pitchFamily="34" charset="0"/>
              </a:rPr>
              <a:t>recording</a:t>
            </a:r>
            <a:endParaRPr lang="sl-SI" sz="2000" dirty="0" smtClean="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Controls are set down for recording a new property and for updating existing </a:t>
            </a:r>
            <a:r>
              <a:rPr lang="en-US" sz="2000" dirty="0" smtClean="0">
                <a:solidFill>
                  <a:srgbClr val="002060"/>
                </a:solidFill>
                <a:latin typeface="Arial" panose="020B0604020202020204" pitchFamily="34" charset="0"/>
                <a:cs typeface="Arial" panose="020B0604020202020204" pitchFamily="34" charset="0"/>
              </a:rPr>
              <a:t>property</a:t>
            </a:r>
            <a:endParaRPr lang="sl-SI" sz="2000" dirty="0" smtClean="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Reducing errors in real estate data </a:t>
            </a:r>
            <a:r>
              <a:rPr lang="en-US" sz="2000" dirty="0" smtClean="0">
                <a:solidFill>
                  <a:srgbClr val="002060"/>
                </a:solidFill>
                <a:latin typeface="Arial" panose="020B0604020202020204" pitchFamily="34" charset="0"/>
                <a:cs typeface="Arial" panose="020B0604020202020204" pitchFamily="34" charset="0"/>
              </a:rPr>
              <a:t>sets</a:t>
            </a:r>
            <a:endParaRPr lang="sl-SI" sz="2000" dirty="0" smtClean="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sl-SI" sz="2000" dirty="0" err="1" smtClean="0">
                <a:solidFill>
                  <a:srgbClr val="002060"/>
                </a:solidFill>
                <a:latin typeface="Arial" panose="020B0604020202020204" pitchFamily="34" charset="0"/>
                <a:cs typeface="Arial" panose="020B0604020202020204" pitchFamily="34" charset="0"/>
              </a:rPr>
              <a:t>Simplifying</a:t>
            </a:r>
            <a:r>
              <a:rPr lang="sl-SI" sz="2000" dirty="0" smtClean="0">
                <a:solidFill>
                  <a:srgbClr val="002060"/>
                </a:solidFill>
                <a:latin typeface="Arial" panose="020B0604020202020204" pitchFamily="34" charset="0"/>
                <a:cs typeface="Arial" panose="020B0604020202020204" pitchFamily="34" charset="0"/>
              </a:rPr>
              <a:t> </a:t>
            </a:r>
            <a:r>
              <a:rPr lang="sl-SI" sz="2000" dirty="0" err="1">
                <a:solidFill>
                  <a:srgbClr val="002060"/>
                </a:solidFill>
                <a:latin typeface="Arial" panose="020B0604020202020204" pitchFamily="34" charset="0"/>
                <a:cs typeface="Arial" panose="020B0604020202020204" pitchFamily="34" charset="0"/>
              </a:rPr>
              <a:t>procedures</a:t>
            </a:r>
            <a:r>
              <a:rPr lang="sl-SI" sz="2000" dirty="0">
                <a:solidFill>
                  <a:srgbClr val="002060"/>
                </a:solidFill>
                <a:latin typeface="Arial" panose="020B0604020202020204" pitchFamily="34" charset="0"/>
                <a:cs typeface="Arial" panose="020B0604020202020204" pitchFamily="34" charset="0"/>
              </a:rPr>
              <a:t> </a:t>
            </a:r>
            <a:r>
              <a:rPr lang="sl-SI" sz="2000" dirty="0" err="1">
                <a:solidFill>
                  <a:srgbClr val="002060"/>
                </a:solidFill>
                <a:latin typeface="Arial" panose="020B0604020202020204" pitchFamily="34" charset="0"/>
                <a:cs typeface="Arial" panose="020B0604020202020204" pitchFamily="34" charset="0"/>
              </a:rPr>
              <a:t>for</a:t>
            </a:r>
            <a:r>
              <a:rPr lang="sl-SI" sz="2000" dirty="0">
                <a:solidFill>
                  <a:srgbClr val="002060"/>
                </a:solidFill>
                <a:latin typeface="Arial" panose="020B0604020202020204" pitchFamily="34" charset="0"/>
                <a:cs typeface="Arial" panose="020B0604020202020204" pitchFamily="34" charset="0"/>
              </a:rPr>
              <a:t> </a:t>
            </a:r>
            <a:r>
              <a:rPr lang="sl-SI" sz="2000" dirty="0" err="1">
                <a:solidFill>
                  <a:srgbClr val="002060"/>
                </a:solidFill>
                <a:latin typeface="Arial" panose="020B0604020202020204" pitchFamily="34" charset="0"/>
                <a:cs typeface="Arial" panose="020B0604020202020204" pitchFamily="34" charset="0"/>
              </a:rPr>
              <a:t>recording</a:t>
            </a:r>
            <a:r>
              <a:rPr lang="sl-SI" sz="2000" dirty="0">
                <a:solidFill>
                  <a:srgbClr val="002060"/>
                </a:solidFill>
                <a:latin typeface="Arial" panose="020B0604020202020204" pitchFamily="34" charset="0"/>
                <a:cs typeface="Arial" panose="020B0604020202020204" pitchFamily="34" charset="0"/>
              </a:rPr>
              <a:t> real </a:t>
            </a:r>
            <a:r>
              <a:rPr lang="sl-SI" sz="2000" dirty="0" err="1">
                <a:solidFill>
                  <a:srgbClr val="002060"/>
                </a:solidFill>
                <a:latin typeface="Arial" panose="020B0604020202020204" pitchFamily="34" charset="0"/>
                <a:cs typeface="Arial" panose="020B0604020202020204" pitchFamily="34" charset="0"/>
              </a:rPr>
              <a:t>estate</a:t>
            </a:r>
            <a:r>
              <a:rPr lang="sl-SI" sz="2000" dirty="0">
                <a:solidFill>
                  <a:srgbClr val="002060"/>
                </a:solidFill>
                <a:latin typeface="Arial" panose="020B0604020202020204" pitchFamily="34" charset="0"/>
                <a:cs typeface="Arial" panose="020B0604020202020204" pitchFamily="34" charset="0"/>
              </a:rPr>
              <a:t> in </a:t>
            </a:r>
            <a:r>
              <a:rPr lang="sl-SI" sz="2000" dirty="0" err="1">
                <a:solidFill>
                  <a:srgbClr val="002060"/>
                </a:solidFill>
                <a:latin typeface="Arial" panose="020B0604020202020204" pitchFamily="34" charset="0"/>
                <a:cs typeface="Arial" panose="020B0604020202020204" pitchFamily="34" charset="0"/>
              </a:rPr>
              <a:t>cadastres</a:t>
            </a:r>
            <a:endParaRPr lang="sl-SI" sz="2000" dirty="0">
              <a:solidFill>
                <a:srgbClr val="002060"/>
              </a:solidFill>
              <a:latin typeface="Arial" panose="020B0604020202020204" pitchFamily="34" charset="0"/>
              <a:cs typeface="Arial" panose="020B0604020202020204" pitchFamily="34" charset="0"/>
            </a:endParaRPr>
          </a:p>
          <a:p>
            <a:pPr lvl="1"/>
            <a:endParaRPr lang="sl-SI" sz="2000" dirty="0">
              <a:solidFill>
                <a:srgbClr val="002060"/>
              </a:solidFill>
              <a:latin typeface="Arial" panose="020B0604020202020204" pitchFamily="34" charset="0"/>
              <a:cs typeface="Arial" panose="020B0604020202020204" pitchFamily="34" charset="0"/>
            </a:endParaRPr>
          </a:p>
          <a:p>
            <a:pPr lvl="1"/>
            <a:endParaRPr lang="sl-SI" sz="2000" dirty="0"/>
          </a:p>
          <a:p>
            <a:pPr lvl="1"/>
            <a:endParaRPr lang="sl-SI" sz="2000" dirty="0"/>
          </a:p>
          <a:p>
            <a:pPr lvl="1"/>
            <a:endParaRPr lang="sl-SI" sz="2000" b="1" dirty="0" smtClean="0">
              <a:solidFill>
                <a:srgbClr val="002060"/>
              </a:solidFill>
              <a:cs typeface="Arial" charset="0"/>
            </a:endParaRPr>
          </a:p>
          <a:p>
            <a:pPr marL="285750" indent="-285750">
              <a:buFont typeface="Arial" panose="020B0604020202020204" pitchFamily="34" charset="0"/>
              <a:buChar char="•"/>
            </a:pPr>
            <a:endParaRPr lang="sl-SI" sz="2000" b="1" dirty="0">
              <a:solidFill>
                <a:srgbClr val="002060"/>
              </a:solidFill>
              <a:cs typeface="Arial" charset="0"/>
            </a:endParaRPr>
          </a:p>
          <a:p>
            <a:pPr marL="285750" indent="-285750">
              <a:buFont typeface="Arial" panose="020B0604020202020204" pitchFamily="34" charset="0"/>
              <a:buChar char="•"/>
            </a:pPr>
            <a:endParaRPr lang="sl-SI" sz="2000" b="1" dirty="0" smtClean="0">
              <a:solidFill>
                <a:srgbClr val="002060"/>
              </a:solidFill>
              <a:cs typeface="Arial" charset="0"/>
            </a:endParaRPr>
          </a:p>
          <a:p>
            <a:pPr marL="285750" indent="-285750">
              <a:buFont typeface="Arial" panose="020B0604020202020204" pitchFamily="34" charset="0"/>
              <a:buChar char="•"/>
            </a:pPr>
            <a:endParaRPr lang="sl-SI" b="1" dirty="0" smtClean="0">
              <a:solidFill>
                <a:srgbClr val="002060"/>
              </a:solidFill>
              <a:cs typeface="Arial" charset="0"/>
            </a:endParaRPr>
          </a:p>
          <a:p>
            <a:pPr marL="285750" indent="-285750" eaLnBrk="1" hangingPunct="1">
              <a:buFont typeface="Wingdings" panose="05000000000000000000" pitchFamily="2" charset="2"/>
              <a:buChar char="§"/>
            </a:pPr>
            <a:endParaRPr lang="sl-SI" altLang="sl-SI" b="1" dirty="0" smtClean="0">
              <a:solidFill>
                <a:srgbClr val="002060"/>
              </a:solidFill>
              <a:cs typeface="Arial" charset="0"/>
            </a:endParaRPr>
          </a:p>
          <a:p>
            <a:pPr eaLnBrk="1" hangingPunct="1"/>
            <a:r>
              <a:rPr lang="sl-SI" altLang="sl-SI" b="1" dirty="0" smtClean="0">
                <a:solidFill>
                  <a:srgbClr val="002060"/>
                </a:solidFill>
                <a:cs typeface="Arial" charset="0"/>
              </a:rPr>
              <a:t> </a:t>
            </a:r>
          </a:p>
          <a:p>
            <a:pPr marL="285750" indent="-285750" eaLnBrk="1" hangingPunct="1">
              <a:buFontTx/>
              <a:buChar char="-"/>
            </a:pPr>
            <a:endParaRPr lang="sl-SI" altLang="sl-SI" b="1" dirty="0">
              <a:solidFill>
                <a:srgbClr val="002060"/>
              </a:solidFill>
              <a:cs typeface="Arial" charset="0"/>
            </a:endParaRPr>
          </a:p>
          <a:p>
            <a:pPr marL="285750" indent="-285750" eaLnBrk="1" hangingPunct="1">
              <a:buFontTx/>
              <a:buChar char="-"/>
            </a:pPr>
            <a:endParaRPr lang="sl-SI" altLang="sl-SI" b="1" dirty="0" smtClean="0">
              <a:solidFill>
                <a:srgbClr val="002060"/>
              </a:solidFill>
              <a:cs typeface="Arial" charset="0"/>
            </a:endParaRPr>
          </a:p>
          <a:p>
            <a:pPr eaLnBrk="1" hangingPunct="1"/>
            <a:endParaRPr lang="sl-SI" altLang="sl-SI" b="1" dirty="0" smtClean="0">
              <a:solidFill>
                <a:srgbClr val="002060"/>
              </a:solidFill>
              <a:cs typeface="Arial" charset="0"/>
            </a:endParaRPr>
          </a:p>
          <a:p>
            <a:pPr marL="285750" indent="-285750" eaLnBrk="1" hangingPunct="1">
              <a:buFontTx/>
              <a:buChar char="-"/>
            </a:pPr>
            <a:endParaRPr lang="sl-SI" altLang="sl-SI" b="1" dirty="0" smtClean="0">
              <a:solidFill>
                <a:srgbClr val="002060"/>
              </a:solidFill>
              <a:cs typeface="Arial" charset="0"/>
            </a:endParaRPr>
          </a:p>
          <a:p>
            <a:pPr eaLnBrk="1" hangingPunct="1"/>
            <a:endParaRPr lang="sl-SI" altLang="sl-SI" b="1" dirty="0">
              <a:solidFill>
                <a:srgbClr val="002060"/>
              </a:solidFill>
              <a:cs typeface="Arial" charset="0"/>
            </a:endParaRPr>
          </a:p>
        </p:txBody>
      </p:sp>
      <p:sp>
        <p:nvSpPr>
          <p:cNvPr id="6" name="Pravokotnik 5"/>
          <p:cNvSpPr/>
          <p:nvPr/>
        </p:nvSpPr>
        <p:spPr>
          <a:xfrm>
            <a:off x="3347863" y="360946"/>
            <a:ext cx="5256585" cy="1077218"/>
          </a:xfrm>
          <a:prstGeom prst="rect">
            <a:avLst/>
          </a:prstGeom>
          <a:ln/>
        </p:spPr>
        <p:style>
          <a:lnRef idx="1">
            <a:schemeClr val="accent4"/>
          </a:lnRef>
          <a:fillRef idx="2">
            <a:schemeClr val="accent4"/>
          </a:fillRef>
          <a:effectRef idx="1">
            <a:schemeClr val="accent4"/>
          </a:effectRef>
          <a:fontRef idx="minor">
            <a:schemeClr val="dk1"/>
          </a:fontRef>
        </p:style>
        <p:txBody>
          <a:bodyPr wrap="square" anchor="b">
            <a:spAutoFit/>
          </a:bodyPr>
          <a:lstStyle/>
          <a:p>
            <a:pPr marL="0" lvl="1" algn="ctr"/>
            <a:r>
              <a:rPr lang="sl-SI" sz="3200" b="1" kern="0" dirty="0" smtClean="0">
                <a:solidFill>
                  <a:srgbClr val="00B0F0"/>
                </a:solidFill>
                <a:effectLst>
                  <a:outerShdw blurRad="38100" dist="38100" dir="2700000" algn="tl">
                    <a:srgbClr val="000000">
                      <a:alpha val="43137"/>
                    </a:srgbClr>
                  </a:outerShdw>
                </a:effectLst>
                <a:cs typeface="Arial" charset="0"/>
              </a:rPr>
              <a:t>Regular </a:t>
            </a:r>
            <a:r>
              <a:rPr lang="sl-SI" sz="3200" b="1" kern="0" dirty="0">
                <a:solidFill>
                  <a:srgbClr val="00B0F0"/>
                </a:solidFill>
                <a:effectLst>
                  <a:outerShdw blurRad="38100" dist="38100" dir="2700000" algn="tl">
                    <a:srgbClr val="000000">
                      <a:alpha val="43137"/>
                    </a:srgbClr>
                  </a:outerShdw>
                </a:effectLst>
                <a:cs typeface="Arial" charset="0"/>
              </a:rPr>
              <a:t>maintainance </a:t>
            </a:r>
            <a:r>
              <a:rPr lang="sl-SI" sz="3200" b="1" kern="0" dirty="0" smtClean="0">
                <a:solidFill>
                  <a:srgbClr val="00B0F0"/>
                </a:solidFill>
                <a:effectLst>
                  <a:outerShdw blurRad="38100" dist="38100" dir="2700000" algn="tl">
                    <a:srgbClr val="000000">
                      <a:alpha val="43137"/>
                    </a:srgbClr>
                  </a:outerShdw>
                </a:effectLst>
                <a:cs typeface="Arial" charset="0"/>
              </a:rPr>
              <a:t>procedures</a:t>
            </a:r>
            <a:endParaRPr lang="sl-SI" b="1" kern="0" dirty="0">
              <a:solidFill>
                <a:srgbClr val="00B0F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4238127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3" y="3589363"/>
            <a:ext cx="8596262" cy="27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slov 1"/>
          <p:cNvSpPr txBox="1">
            <a:spLocks/>
          </p:cNvSpPr>
          <p:nvPr/>
        </p:nvSpPr>
        <p:spPr>
          <a:xfrm>
            <a:off x="895958" y="1632657"/>
            <a:ext cx="7332672" cy="1861170"/>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endParaRPr lang="sl-SI" sz="2000" kern="0" dirty="0">
              <a:solidFill>
                <a:srgbClr val="002060"/>
              </a:solidFill>
              <a:latin typeface="Arial" charset="0"/>
              <a:ea typeface="+mn-ea"/>
              <a:cs typeface="Arial" charset="0"/>
            </a:endParaRPr>
          </a:p>
          <a:p>
            <a:pPr marL="342900" indent="-342900">
              <a:buFont typeface="Wingdings" panose="05000000000000000000" pitchFamily="2" charset="2"/>
              <a:buChar char="ü"/>
            </a:pPr>
            <a:r>
              <a:rPr lang="sl-SI" sz="1800" dirty="0" smtClean="0">
                <a:solidFill>
                  <a:srgbClr val="002060"/>
                </a:solidFill>
              </a:rPr>
              <a:t>Atribute </a:t>
            </a:r>
            <a:r>
              <a:rPr lang="sl-SI" sz="1800" dirty="0" err="1" smtClean="0">
                <a:solidFill>
                  <a:srgbClr val="002060"/>
                </a:solidFill>
              </a:rPr>
              <a:t>controls</a:t>
            </a:r>
            <a:endParaRPr lang="sl-SI" sz="1800" dirty="0" smtClean="0">
              <a:solidFill>
                <a:srgbClr val="002060"/>
              </a:solidFill>
            </a:endParaRPr>
          </a:p>
          <a:p>
            <a:pPr marL="342900" indent="-342900">
              <a:buFont typeface="Wingdings" panose="05000000000000000000" pitchFamily="2" charset="2"/>
              <a:buChar char="ü"/>
            </a:pPr>
            <a:r>
              <a:rPr lang="sl-SI" sz="1800" kern="0" dirty="0" smtClean="0">
                <a:solidFill>
                  <a:srgbClr val="002060"/>
                </a:solidFill>
                <a:latin typeface="Arial" charset="0"/>
                <a:ea typeface="+mn-ea"/>
                <a:cs typeface="Arial" charset="0"/>
              </a:rPr>
              <a:t>Graphical data controls</a:t>
            </a:r>
          </a:p>
          <a:p>
            <a:pPr marL="342900" indent="-342900">
              <a:buFont typeface="Wingdings" panose="05000000000000000000" pitchFamily="2" charset="2"/>
              <a:buChar char="ü"/>
            </a:pPr>
            <a:r>
              <a:rPr lang="sl-SI" sz="1800" kern="0" dirty="0" err="1" smtClean="0">
                <a:solidFill>
                  <a:srgbClr val="002060"/>
                </a:solidFill>
                <a:latin typeface="Arial" charset="0"/>
                <a:ea typeface="+mn-ea"/>
                <a:cs typeface="Arial" charset="0"/>
              </a:rPr>
              <a:t>Topology</a:t>
            </a:r>
            <a:r>
              <a:rPr lang="sl-SI" sz="1800" kern="0" dirty="0" smtClean="0">
                <a:solidFill>
                  <a:srgbClr val="002060"/>
                </a:solidFill>
                <a:latin typeface="Arial" charset="0"/>
                <a:ea typeface="+mn-ea"/>
                <a:cs typeface="Arial" charset="0"/>
              </a:rPr>
              <a:t> </a:t>
            </a:r>
            <a:r>
              <a:rPr lang="sl-SI" sz="1800" kern="0" dirty="0" err="1" smtClean="0">
                <a:solidFill>
                  <a:srgbClr val="002060"/>
                </a:solidFill>
                <a:latin typeface="Arial" charset="0"/>
                <a:ea typeface="+mn-ea"/>
                <a:cs typeface="Arial" charset="0"/>
              </a:rPr>
              <a:t>controls</a:t>
            </a:r>
            <a:endParaRPr lang="sl-SI" sz="1800" kern="0" dirty="0" smtClean="0">
              <a:solidFill>
                <a:srgbClr val="002060"/>
              </a:solidFill>
              <a:latin typeface="Arial" charset="0"/>
              <a:ea typeface="+mn-ea"/>
              <a:cs typeface="Arial" charset="0"/>
            </a:endParaRPr>
          </a:p>
          <a:p>
            <a:r>
              <a:rPr lang="en-US" sz="2000" kern="0" dirty="0" smtClean="0">
                <a:solidFill>
                  <a:srgbClr val="002060"/>
                </a:solidFill>
                <a:latin typeface="Arial" charset="0"/>
                <a:ea typeface="+mn-ea"/>
                <a:cs typeface="Arial" charset="0"/>
              </a:rPr>
              <a:t/>
            </a:r>
            <a:br>
              <a:rPr lang="en-US" sz="2000" kern="0" dirty="0" smtClean="0">
                <a:solidFill>
                  <a:srgbClr val="002060"/>
                </a:solidFill>
                <a:latin typeface="Arial" charset="0"/>
                <a:ea typeface="+mn-ea"/>
                <a:cs typeface="Arial" charset="0"/>
              </a:rPr>
            </a:br>
            <a:r>
              <a:rPr lang="sl-SI" sz="2000" b="0" kern="0" dirty="0" smtClean="0">
                <a:solidFill>
                  <a:srgbClr val="002060"/>
                </a:solidFill>
                <a:latin typeface="Arial" charset="0"/>
                <a:ea typeface="+mn-ea"/>
                <a:cs typeface="Arial" charset="0"/>
              </a:rPr>
              <a:t/>
            </a:r>
            <a:br>
              <a:rPr lang="sl-SI" sz="2000" b="0" kern="0" dirty="0" smtClean="0">
                <a:solidFill>
                  <a:srgbClr val="002060"/>
                </a:solidFill>
                <a:latin typeface="Arial" charset="0"/>
                <a:ea typeface="+mn-ea"/>
                <a:cs typeface="Arial" charset="0"/>
              </a:rPr>
            </a:br>
            <a:endParaRPr lang="sl-SI" sz="3200" dirty="0">
              <a:solidFill>
                <a:srgbClr val="002060"/>
              </a:solidFill>
            </a:endParaRPr>
          </a:p>
        </p:txBody>
      </p:sp>
      <p:sp>
        <p:nvSpPr>
          <p:cNvPr id="5" name="Pravokotnik 4"/>
          <p:cNvSpPr/>
          <p:nvPr/>
        </p:nvSpPr>
        <p:spPr>
          <a:xfrm>
            <a:off x="3347864" y="251937"/>
            <a:ext cx="5256585"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anchor="b">
            <a:spAutoFit/>
          </a:bodyPr>
          <a:lstStyle/>
          <a:p>
            <a:pPr marL="0" lvl="1" algn="ctr"/>
            <a:r>
              <a:rPr lang="sl-SI" sz="3200" b="1" kern="0" dirty="0" smtClean="0">
                <a:solidFill>
                  <a:srgbClr val="00B0F0"/>
                </a:solidFill>
                <a:effectLst>
                  <a:outerShdw blurRad="38100" dist="38100" dir="2700000" algn="tl">
                    <a:srgbClr val="000000">
                      <a:alpha val="43137"/>
                    </a:srgbClr>
                  </a:outerShdw>
                </a:effectLst>
                <a:cs typeface="Arial" charset="0"/>
              </a:rPr>
              <a:t>DATA QUALITY CONTROLS</a:t>
            </a:r>
            <a:endParaRPr lang="en-US" sz="3200" b="1" kern="0" dirty="0">
              <a:solidFill>
                <a:srgbClr val="00B0F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7133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0"/>
          <p:cNvSpPr txBox="1">
            <a:spLocks/>
          </p:cNvSpPr>
          <p:nvPr/>
        </p:nvSpPr>
        <p:spPr>
          <a:xfrm>
            <a:off x="400050" y="2744405"/>
            <a:ext cx="8229600" cy="3348891"/>
          </a:xfrm>
          <a:prstGeom prst="rect">
            <a:avLst/>
          </a:prstGeom>
        </p:spPr>
        <p:txBody>
          <a:bodyPr rtlCol="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l-SI" sz="2400" b="1" dirty="0" err="1" smtClean="0">
                <a:solidFill>
                  <a:srgbClr val="002060"/>
                </a:solidFill>
              </a:rPr>
              <a:t>Example</a:t>
            </a:r>
            <a:r>
              <a:rPr lang="sl-SI" sz="2400" b="1" dirty="0" smtClean="0">
                <a:solidFill>
                  <a:srgbClr val="002060"/>
                </a:solidFill>
              </a:rPr>
              <a:t>: </a:t>
            </a:r>
            <a:r>
              <a:rPr lang="en-US" sz="2400" b="1" dirty="0" smtClean="0">
                <a:solidFill>
                  <a:srgbClr val="002060"/>
                </a:solidFill>
              </a:rPr>
              <a:t>ACTUAL USE OF PARTS OF BUILDINGS</a:t>
            </a:r>
            <a:r>
              <a:rPr lang="en-US" sz="2400" dirty="0" smtClean="0"/>
              <a:t>: </a:t>
            </a:r>
            <a:endParaRPr lang="sl-SI" sz="2400" dirty="0" smtClean="0"/>
          </a:p>
          <a:p>
            <a:r>
              <a:rPr lang="sl-SI" sz="2000" b="1" dirty="0" err="1" smtClean="0">
                <a:solidFill>
                  <a:srgbClr val="002060"/>
                </a:solidFill>
              </a:rPr>
              <a:t>Comparison</a:t>
            </a:r>
            <a:r>
              <a:rPr lang="sl-SI" sz="2000" b="1" dirty="0" smtClean="0">
                <a:solidFill>
                  <a:srgbClr val="002060"/>
                </a:solidFill>
              </a:rPr>
              <a:t>:</a:t>
            </a:r>
          </a:p>
          <a:p>
            <a:pPr lvl="1"/>
            <a:r>
              <a:rPr lang="sl-SI" sz="1600" b="1" dirty="0">
                <a:solidFill>
                  <a:srgbClr val="002060"/>
                </a:solidFill>
              </a:rPr>
              <a:t>person </a:t>
            </a:r>
            <a:r>
              <a:rPr lang="sl-SI" sz="1600" b="1" dirty="0" smtClean="0">
                <a:solidFill>
                  <a:srgbClr val="002060"/>
                </a:solidFill>
              </a:rPr>
              <a:t>has </a:t>
            </a:r>
            <a:r>
              <a:rPr lang="sl-SI" sz="1600" b="1" dirty="0">
                <a:solidFill>
                  <a:srgbClr val="002060"/>
                </a:solidFill>
              </a:rPr>
              <a:t>a registered adress in a</a:t>
            </a:r>
            <a:r>
              <a:rPr lang="sl-SI" sz="1600" b="1" dirty="0" smtClean="0">
                <a:solidFill>
                  <a:srgbClr val="002060"/>
                </a:solidFill>
              </a:rPr>
              <a:t> </a:t>
            </a:r>
            <a:r>
              <a:rPr lang="sl-SI" sz="1600" b="1" dirty="0">
                <a:solidFill>
                  <a:srgbClr val="002060"/>
                </a:solidFill>
              </a:rPr>
              <a:t>building (Central population register) </a:t>
            </a:r>
          </a:p>
          <a:p>
            <a:pPr lvl="1"/>
            <a:r>
              <a:rPr lang="sl-SI" sz="1600" b="1" dirty="0" smtClean="0">
                <a:solidFill>
                  <a:srgbClr val="002060"/>
                </a:solidFill>
              </a:rPr>
              <a:t> actual use  of a part of that same building</a:t>
            </a:r>
          </a:p>
          <a:p>
            <a:pPr eaLnBrk="1" fontAlgn="auto" hangingPunct="1">
              <a:spcAft>
                <a:spcPts val="0"/>
              </a:spcAft>
              <a:defRPr/>
            </a:pPr>
            <a:r>
              <a:rPr lang="sl-SI" sz="2000" b="1" dirty="0" smtClean="0">
                <a:solidFill>
                  <a:srgbClr val="002060"/>
                </a:solidFill>
              </a:rPr>
              <a:t>If </a:t>
            </a:r>
            <a:r>
              <a:rPr lang="sl-SI" sz="2000" b="1" dirty="0">
                <a:solidFill>
                  <a:srgbClr val="002060"/>
                </a:solidFill>
              </a:rPr>
              <a:t>actual use is not residentail - &gt; field identification</a:t>
            </a:r>
          </a:p>
          <a:p>
            <a:pPr marL="0" indent="0" eaLnBrk="1" fontAlgn="auto" hangingPunct="1">
              <a:spcAft>
                <a:spcPts val="0"/>
              </a:spcAft>
              <a:buFont typeface="Arial" charset="0"/>
              <a:buNone/>
              <a:defRPr/>
            </a:pPr>
            <a:endParaRPr lang="sl-SI" sz="2400" dirty="0" smtClean="0">
              <a:solidFill>
                <a:srgbClr val="002060"/>
              </a:solidFill>
            </a:endParaRPr>
          </a:p>
        </p:txBody>
      </p:sp>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Unicode MS"/>
              </a:rPr>
              <a:t>ANALYSIS OF DATA AND MEASURES</a:t>
            </a:r>
            <a:r>
              <a:rPr kumimoji="0" lang="en-US" altLang="en-US" sz="3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Pravokotnik 5"/>
          <p:cNvSpPr/>
          <p:nvPr/>
        </p:nvSpPr>
        <p:spPr>
          <a:xfrm>
            <a:off x="3347863" y="360946"/>
            <a:ext cx="5256585" cy="1077218"/>
          </a:xfrm>
          <a:prstGeom prst="rect">
            <a:avLst/>
          </a:prstGeom>
          <a:ln/>
        </p:spPr>
        <p:style>
          <a:lnRef idx="1">
            <a:schemeClr val="accent2"/>
          </a:lnRef>
          <a:fillRef idx="2">
            <a:schemeClr val="accent2"/>
          </a:fillRef>
          <a:effectRef idx="1">
            <a:schemeClr val="accent2"/>
          </a:effectRef>
          <a:fontRef idx="minor">
            <a:schemeClr val="dk1"/>
          </a:fontRef>
        </p:style>
        <p:txBody>
          <a:bodyPr wrap="square" anchor="b">
            <a:spAutoFit/>
          </a:bodyPr>
          <a:lstStyle/>
          <a:p>
            <a:pPr marL="0" lvl="1" algn="ctr"/>
            <a:r>
              <a:rPr lang="en-US" altLang="en-US" sz="3200" b="1" kern="0" dirty="0" smtClean="0">
                <a:solidFill>
                  <a:srgbClr val="00B0F0"/>
                </a:solidFill>
                <a:effectLst>
                  <a:outerShdw blurRad="38100" dist="38100" dir="2700000" algn="tl">
                    <a:srgbClr val="000000">
                      <a:alpha val="43137"/>
                    </a:srgbClr>
                  </a:outerShdw>
                </a:effectLst>
                <a:cs typeface="Arial" charset="0"/>
              </a:rPr>
              <a:t>DATA </a:t>
            </a:r>
            <a:r>
              <a:rPr lang="sl-SI" altLang="en-US" sz="3200" b="1" kern="0" dirty="0">
                <a:solidFill>
                  <a:srgbClr val="00B0F0"/>
                </a:solidFill>
                <a:effectLst>
                  <a:outerShdw blurRad="38100" dist="38100" dir="2700000" algn="tl">
                    <a:srgbClr val="000000">
                      <a:alpha val="43137"/>
                    </a:srgbClr>
                  </a:outerShdw>
                </a:effectLst>
                <a:cs typeface="Arial" charset="0"/>
              </a:rPr>
              <a:t>A</a:t>
            </a:r>
            <a:r>
              <a:rPr lang="en-US" altLang="en-US" sz="3200" b="1" kern="0" dirty="0">
                <a:solidFill>
                  <a:srgbClr val="00B0F0"/>
                </a:solidFill>
                <a:effectLst>
                  <a:outerShdw blurRad="38100" dist="38100" dir="2700000" algn="tl">
                    <a:srgbClr val="000000">
                      <a:alpha val="43137"/>
                    </a:srgbClr>
                  </a:outerShdw>
                </a:effectLst>
                <a:cs typeface="Arial" charset="0"/>
              </a:rPr>
              <a:t>NALYS</a:t>
            </a:r>
            <a:r>
              <a:rPr lang="sl-SI" altLang="en-US" sz="3200" b="1" kern="0" dirty="0">
                <a:solidFill>
                  <a:srgbClr val="00B0F0"/>
                </a:solidFill>
                <a:effectLst>
                  <a:outerShdw blurRad="38100" dist="38100" dir="2700000" algn="tl">
                    <a:srgbClr val="000000">
                      <a:alpha val="43137"/>
                    </a:srgbClr>
                  </a:outerShdw>
                </a:effectLst>
                <a:cs typeface="Arial" charset="0"/>
              </a:rPr>
              <a:t>IS</a:t>
            </a:r>
            <a:r>
              <a:rPr lang="en-US" altLang="en-US" sz="3200" b="1" kern="0" dirty="0">
                <a:solidFill>
                  <a:srgbClr val="00B0F0"/>
                </a:solidFill>
                <a:effectLst>
                  <a:outerShdw blurRad="38100" dist="38100" dir="2700000" algn="tl">
                    <a:srgbClr val="000000">
                      <a:alpha val="43137"/>
                    </a:srgbClr>
                  </a:outerShdw>
                </a:effectLst>
                <a:cs typeface="Arial" charset="0"/>
              </a:rPr>
              <a:t> </a:t>
            </a:r>
          </a:p>
          <a:p>
            <a:pPr marL="0" lvl="1" algn="ctr"/>
            <a:r>
              <a:rPr lang="sl-SI" sz="3200" b="1" kern="0" dirty="0" smtClean="0">
                <a:solidFill>
                  <a:srgbClr val="00B0F0"/>
                </a:solidFill>
                <a:effectLst>
                  <a:outerShdw blurRad="38100" dist="38100" dir="2700000" algn="tl">
                    <a:srgbClr val="000000">
                      <a:alpha val="43137"/>
                    </a:srgbClr>
                  </a:outerShdw>
                </a:effectLst>
                <a:cs typeface="Arial" charset="0"/>
              </a:rPr>
              <a:t>    </a:t>
            </a:r>
            <a:r>
              <a:rPr lang="sl-SI" sz="2800" b="1" kern="0" dirty="0" smtClean="0">
                <a:solidFill>
                  <a:srgbClr val="00B0F0"/>
                </a:solidFill>
                <a:effectLst>
                  <a:outerShdw blurRad="38100" dist="38100" dir="2700000" algn="tl">
                    <a:srgbClr val="000000">
                      <a:alpha val="43137"/>
                    </a:srgbClr>
                  </a:outerShdw>
                </a:effectLst>
                <a:cs typeface="Arial" charset="0"/>
              </a:rPr>
              <a:t>-&gt; </a:t>
            </a:r>
            <a:r>
              <a:rPr lang="sl-SI" sz="2800" b="1" kern="0" dirty="0" err="1" smtClean="0">
                <a:solidFill>
                  <a:srgbClr val="00B0F0"/>
                </a:solidFill>
                <a:effectLst>
                  <a:outerShdw blurRad="38100" dist="38100" dir="2700000" algn="tl">
                    <a:srgbClr val="000000">
                      <a:alpha val="43137"/>
                    </a:srgbClr>
                  </a:outerShdw>
                </a:effectLst>
                <a:cs typeface="Arial" charset="0"/>
              </a:rPr>
              <a:t>improving</a:t>
            </a:r>
            <a:r>
              <a:rPr lang="sl-SI" sz="2800" b="1" kern="0" dirty="0" smtClean="0">
                <a:solidFill>
                  <a:srgbClr val="00B0F0"/>
                </a:solidFill>
                <a:effectLst>
                  <a:outerShdw blurRad="38100" dist="38100" dir="2700000" algn="tl">
                    <a:srgbClr val="000000">
                      <a:alpha val="43137"/>
                    </a:srgbClr>
                  </a:outerShdw>
                </a:effectLst>
                <a:cs typeface="Arial" charset="0"/>
              </a:rPr>
              <a:t> </a:t>
            </a:r>
            <a:r>
              <a:rPr lang="sl-SI" sz="2800" b="1" kern="0" dirty="0" err="1" smtClean="0">
                <a:solidFill>
                  <a:srgbClr val="00B0F0"/>
                </a:solidFill>
                <a:effectLst>
                  <a:outerShdw blurRad="38100" dist="38100" dir="2700000" algn="tl">
                    <a:srgbClr val="000000">
                      <a:alpha val="43137"/>
                    </a:srgbClr>
                  </a:outerShdw>
                </a:effectLst>
                <a:cs typeface="Arial" charset="0"/>
              </a:rPr>
              <a:t>recorded</a:t>
            </a:r>
            <a:r>
              <a:rPr lang="sl-SI" sz="2800" b="1" kern="0" dirty="0" smtClean="0">
                <a:solidFill>
                  <a:srgbClr val="00B0F0"/>
                </a:solidFill>
                <a:effectLst>
                  <a:outerShdw blurRad="38100" dist="38100" dir="2700000" algn="tl">
                    <a:srgbClr val="000000">
                      <a:alpha val="43137"/>
                    </a:srgbClr>
                  </a:outerShdw>
                </a:effectLst>
                <a:cs typeface="Arial" charset="0"/>
              </a:rPr>
              <a:t> </a:t>
            </a:r>
            <a:r>
              <a:rPr lang="sl-SI" sz="2800" b="1" kern="0" dirty="0" err="1" smtClean="0">
                <a:solidFill>
                  <a:srgbClr val="00B0F0"/>
                </a:solidFill>
                <a:effectLst>
                  <a:outerShdw blurRad="38100" dist="38100" dir="2700000" algn="tl">
                    <a:srgbClr val="000000">
                      <a:alpha val="43137"/>
                    </a:srgbClr>
                  </a:outerShdw>
                </a:effectLst>
                <a:cs typeface="Arial" charset="0"/>
              </a:rPr>
              <a:t>data</a:t>
            </a:r>
            <a:endParaRPr lang="sl-SI" sz="2800" b="1" kern="0" dirty="0">
              <a:solidFill>
                <a:srgbClr val="00B0F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62782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0"/>
          <p:cNvSpPr txBox="1">
            <a:spLocks/>
          </p:cNvSpPr>
          <p:nvPr/>
        </p:nvSpPr>
        <p:spPr>
          <a:xfrm>
            <a:off x="495300" y="1397000"/>
            <a:ext cx="8229600" cy="5207000"/>
          </a:xfrm>
          <a:prstGeom prst="rect">
            <a:avLst/>
          </a:prstGeom>
        </p:spPr>
        <p:txBody>
          <a:bodyPr rtlCol="0">
            <a:normAutofit fontScale="925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buNone/>
              <a:defRPr/>
            </a:pPr>
            <a:endParaRPr lang="en-US" altLang="en-US" sz="2400" u="sng" dirty="0">
              <a:solidFill>
                <a:srgbClr val="FF0000"/>
              </a:solidFill>
              <a:effectLst>
                <a:outerShdw blurRad="38100" dist="38100" dir="2700000" algn="tl">
                  <a:srgbClr val="000000">
                    <a:alpha val="43137"/>
                  </a:srgbClr>
                </a:outerShdw>
              </a:effectLst>
            </a:endParaRPr>
          </a:p>
          <a:p>
            <a:pPr marL="0" indent="0" defTabSz="914400">
              <a:spcBef>
                <a:spcPct val="30000"/>
              </a:spcBef>
              <a:buNone/>
              <a:defRPr/>
            </a:pPr>
            <a:r>
              <a:rPr lang="sl-SI" sz="2000" b="1" dirty="0" smtClean="0">
                <a:solidFill>
                  <a:srgbClr val="FF0000"/>
                </a:solidFill>
              </a:rPr>
              <a:t>ACQUISITION OF DATA </a:t>
            </a:r>
            <a:r>
              <a:rPr lang="en-US" sz="2000" b="1" dirty="0" smtClean="0">
                <a:solidFill>
                  <a:srgbClr val="FF0000"/>
                </a:solidFill>
              </a:rPr>
              <a:t>FROM OTHER RECORDS</a:t>
            </a:r>
            <a:r>
              <a:rPr lang="sl-SI" sz="2000" b="1" dirty="0" smtClean="0">
                <a:solidFill>
                  <a:srgbClr val="FF0000"/>
                </a:solidFill>
              </a:rPr>
              <a:t>:</a:t>
            </a:r>
          </a:p>
          <a:p>
            <a:pPr marL="171450" indent="-171450" defTabSz="914400">
              <a:spcBef>
                <a:spcPct val="30000"/>
              </a:spcBef>
              <a:buFontTx/>
              <a:buChar char="-"/>
              <a:defRPr/>
            </a:pPr>
            <a:r>
              <a:rPr lang="en-US" sz="1900" b="1" dirty="0" smtClean="0">
                <a:solidFill>
                  <a:srgbClr val="002060"/>
                </a:solidFill>
              </a:rPr>
              <a:t>information </a:t>
            </a:r>
            <a:r>
              <a:rPr lang="en-US" sz="1900" b="1" dirty="0">
                <a:solidFill>
                  <a:srgbClr val="002060"/>
                </a:solidFill>
              </a:rPr>
              <a:t>on facade, windows renovation - data taken from Eco Fund</a:t>
            </a:r>
            <a:endParaRPr lang="sl-SI" sz="1900" b="1" dirty="0">
              <a:solidFill>
                <a:srgbClr val="002060"/>
              </a:solidFill>
            </a:endParaRPr>
          </a:p>
          <a:p>
            <a:pPr marL="171450" indent="-171450" defTabSz="914400">
              <a:spcBef>
                <a:spcPct val="30000"/>
              </a:spcBef>
              <a:buFontTx/>
              <a:buChar char="-"/>
              <a:defRPr/>
            </a:pPr>
            <a:r>
              <a:rPr lang="sl-SI" sz="1900" b="1" dirty="0" err="1">
                <a:solidFill>
                  <a:srgbClr val="002060"/>
                </a:solidFill>
              </a:rPr>
              <a:t>received</a:t>
            </a:r>
            <a:r>
              <a:rPr lang="sl-SI" sz="1900" b="1" dirty="0">
                <a:solidFill>
                  <a:srgbClr val="002060"/>
                </a:solidFill>
              </a:rPr>
              <a:t> </a:t>
            </a:r>
            <a:r>
              <a:rPr lang="en-US" sz="1900" b="1" dirty="0" smtClean="0">
                <a:solidFill>
                  <a:srgbClr val="002060"/>
                </a:solidFill>
              </a:rPr>
              <a:t>data</a:t>
            </a:r>
            <a:r>
              <a:rPr lang="en-US" sz="1900" b="1" dirty="0">
                <a:solidFill>
                  <a:srgbClr val="002060"/>
                </a:solidFill>
              </a:rPr>
              <a:t>: 5506 </a:t>
            </a:r>
            <a:r>
              <a:rPr lang="sl-SI" sz="1900" b="1" dirty="0">
                <a:solidFill>
                  <a:srgbClr val="002060"/>
                </a:solidFill>
              </a:rPr>
              <a:t>information of </a:t>
            </a:r>
            <a:r>
              <a:rPr lang="en-US" sz="1900" b="1" dirty="0">
                <a:solidFill>
                  <a:srgbClr val="002060"/>
                </a:solidFill>
              </a:rPr>
              <a:t>years </a:t>
            </a:r>
            <a:r>
              <a:rPr lang="sl-SI" sz="1900" b="1" dirty="0">
                <a:solidFill>
                  <a:srgbClr val="002060"/>
                </a:solidFill>
              </a:rPr>
              <a:t>of</a:t>
            </a:r>
            <a:r>
              <a:rPr lang="en-US" sz="1900" b="1" dirty="0">
                <a:solidFill>
                  <a:srgbClr val="002060"/>
                </a:solidFill>
              </a:rPr>
              <a:t> facade renovation, 4363 </a:t>
            </a:r>
            <a:r>
              <a:rPr lang="sl-SI" sz="1900" b="1" dirty="0">
                <a:solidFill>
                  <a:srgbClr val="002060"/>
                </a:solidFill>
              </a:rPr>
              <a:t>information of </a:t>
            </a:r>
            <a:r>
              <a:rPr lang="en-US" sz="1900" b="1" dirty="0">
                <a:solidFill>
                  <a:srgbClr val="002060"/>
                </a:solidFill>
              </a:rPr>
              <a:t>years </a:t>
            </a:r>
            <a:r>
              <a:rPr lang="sl-SI" sz="1900" b="1" dirty="0">
                <a:solidFill>
                  <a:srgbClr val="002060"/>
                </a:solidFill>
              </a:rPr>
              <a:t>of</a:t>
            </a:r>
            <a:r>
              <a:rPr lang="en-US" sz="1900" b="1" dirty="0">
                <a:solidFill>
                  <a:srgbClr val="002060"/>
                </a:solidFill>
              </a:rPr>
              <a:t>  window renewal (December 2017) – </a:t>
            </a:r>
            <a:r>
              <a:rPr lang="sl-SI" sz="1900" b="1" dirty="0">
                <a:solidFill>
                  <a:srgbClr val="002060"/>
                </a:solidFill>
              </a:rPr>
              <a:t>will be repeted in</a:t>
            </a:r>
            <a:r>
              <a:rPr lang="en-US" sz="1900" b="1" dirty="0">
                <a:solidFill>
                  <a:srgbClr val="002060"/>
                </a:solidFill>
              </a:rPr>
              <a:t> 2019</a:t>
            </a:r>
          </a:p>
          <a:p>
            <a:pPr eaLnBrk="1" fontAlgn="auto" hangingPunct="1">
              <a:spcAft>
                <a:spcPts val="0"/>
              </a:spcAft>
              <a:buFontTx/>
              <a:buChar char="-"/>
              <a:defRPr/>
            </a:pPr>
            <a:endParaRPr lang="sl-SI" sz="2000" b="1" dirty="0" smtClean="0">
              <a:solidFill>
                <a:schemeClr val="tx2"/>
              </a:solidFill>
            </a:endParaRPr>
          </a:p>
          <a:p>
            <a:pPr eaLnBrk="1" fontAlgn="auto" hangingPunct="1">
              <a:spcAft>
                <a:spcPts val="0"/>
              </a:spcAft>
              <a:buFontTx/>
              <a:buChar char="-"/>
              <a:defRPr/>
            </a:pPr>
            <a:endParaRPr lang="sl-SI" sz="2000" b="1" dirty="0">
              <a:solidFill>
                <a:schemeClr val="tx2"/>
              </a:solidFill>
            </a:endParaRPr>
          </a:p>
          <a:p>
            <a:pPr marL="0" indent="0" defTabSz="914400">
              <a:spcBef>
                <a:spcPct val="30000"/>
              </a:spcBef>
              <a:buNone/>
              <a:defRPr/>
            </a:pPr>
            <a:r>
              <a:rPr lang="en-US" sz="2000" b="1" dirty="0" smtClean="0">
                <a:solidFill>
                  <a:srgbClr val="FF0000"/>
                </a:solidFill>
              </a:rPr>
              <a:t>COOPERATION WITH MUNICIPALITIES</a:t>
            </a:r>
            <a:r>
              <a:rPr lang="en-US" sz="2000" dirty="0" smtClean="0"/>
              <a:t> </a:t>
            </a:r>
            <a:endParaRPr lang="sl-SI" sz="2000" dirty="0"/>
          </a:p>
          <a:p>
            <a:pPr marL="171450" indent="-171450" defTabSz="914400">
              <a:spcBef>
                <a:spcPct val="30000"/>
              </a:spcBef>
              <a:buFontTx/>
              <a:buChar char="-"/>
              <a:defRPr/>
            </a:pPr>
            <a:r>
              <a:rPr lang="en-US" sz="1900" b="1" dirty="0">
                <a:solidFill>
                  <a:srgbClr val="002060"/>
                </a:solidFill>
              </a:rPr>
              <a:t>Acquisition - data exchange (</a:t>
            </a:r>
            <a:r>
              <a:rPr lang="en-US" sz="1900" b="1" dirty="0" err="1">
                <a:solidFill>
                  <a:srgbClr val="002060"/>
                </a:solidFill>
              </a:rPr>
              <a:t>Žiri</a:t>
            </a:r>
            <a:r>
              <a:rPr lang="en-US" sz="1900" b="1" dirty="0">
                <a:solidFill>
                  <a:srgbClr val="002060"/>
                </a:solidFill>
              </a:rPr>
              <a:t>, </a:t>
            </a:r>
            <a:r>
              <a:rPr lang="en-US" sz="1900" b="1" dirty="0" err="1">
                <a:solidFill>
                  <a:srgbClr val="002060"/>
                </a:solidFill>
              </a:rPr>
              <a:t>Semič</a:t>
            </a:r>
            <a:r>
              <a:rPr lang="en-US" sz="1900" b="1" dirty="0">
                <a:solidFill>
                  <a:srgbClr val="002060"/>
                </a:solidFill>
              </a:rPr>
              <a:t>, </a:t>
            </a:r>
            <a:r>
              <a:rPr lang="en-US" sz="1900" b="1" dirty="0" err="1">
                <a:solidFill>
                  <a:srgbClr val="002060"/>
                </a:solidFill>
              </a:rPr>
              <a:t>Kamnik</a:t>
            </a:r>
            <a:r>
              <a:rPr lang="en-US" sz="1900" b="1" dirty="0">
                <a:solidFill>
                  <a:srgbClr val="002060"/>
                </a:solidFill>
              </a:rPr>
              <a:t> - partly) </a:t>
            </a:r>
            <a:endParaRPr lang="sl-SI" sz="1900" b="1" dirty="0">
              <a:solidFill>
                <a:srgbClr val="002060"/>
              </a:solidFill>
            </a:endParaRPr>
          </a:p>
          <a:p>
            <a:pPr marL="171450" indent="-171450" defTabSz="914400">
              <a:spcBef>
                <a:spcPct val="30000"/>
              </a:spcBef>
              <a:buFontTx/>
              <a:buChar char="-"/>
              <a:defRPr/>
            </a:pPr>
            <a:r>
              <a:rPr lang="en-US" sz="1900" b="1" dirty="0" smtClean="0">
                <a:solidFill>
                  <a:srgbClr val="002060"/>
                </a:solidFill>
              </a:rPr>
              <a:t>municipal </a:t>
            </a:r>
            <a:r>
              <a:rPr lang="en-US" sz="1900" b="1" dirty="0">
                <a:solidFill>
                  <a:srgbClr val="002060"/>
                </a:solidFill>
              </a:rPr>
              <a:t>data are the basis </a:t>
            </a:r>
            <a:r>
              <a:rPr lang="sl-SI" sz="1900" b="1" dirty="0" smtClean="0">
                <a:solidFill>
                  <a:srgbClr val="002060"/>
                </a:solidFill>
              </a:rPr>
              <a:t>for the SMA to demand a </a:t>
            </a:r>
            <a:r>
              <a:rPr lang="en-US" sz="1900" b="1" dirty="0" smtClean="0">
                <a:solidFill>
                  <a:srgbClr val="002060"/>
                </a:solidFill>
              </a:rPr>
              <a:t>change </a:t>
            </a:r>
            <a:r>
              <a:rPr lang="en-US" sz="1900" b="1" dirty="0">
                <a:solidFill>
                  <a:srgbClr val="002060"/>
                </a:solidFill>
              </a:rPr>
              <a:t>in </a:t>
            </a:r>
            <a:r>
              <a:rPr lang="sl-SI" sz="1900" b="1" dirty="0" smtClean="0">
                <a:solidFill>
                  <a:srgbClr val="002060"/>
                </a:solidFill>
              </a:rPr>
              <a:t>BC</a:t>
            </a:r>
            <a:r>
              <a:rPr lang="sl-SI" sz="1900" b="1" dirty="0">
                <a:solidFill>
                  <a:srgbClr val="002060"/>
                </a:solidFill>
              </a:rPr>
              <a:t> </a:t>
            </a:r>
            <a:r>
              <a:rPr lang="sl-SI" sz="1900" b="1" dirty="0" smtClean="0">
                <a:solidFill>
                  <a:srgbClr val="002060"/>
                </a:solidFill>
              </a:rPr>
              <a:t>from the owner</a:t>
            </a:r>
            <a:endParaRPr lang="en-US" sz="1900" b="1" dirty="0">
              <a:solidFill>
                <a:srgbClr val="002060"/>
              </a:solidFill>
            </a:endParaRPr>
          </a:p>
          <a:p>
            <a:pPr eaLnBrk="1" fontAlgn="auto" hangingPunct="1">
              <a:spcAft>
                <a:spcPts val="0"/>
              </a:spcAft>
              <a:buFontTx/>
              <a:buChar char="-"/>
              <a:defRPr/>
            </a:pPr>
            <a:endParaRPr lang="sl-SI" sz="2000" b="1" dirty="0" smtClean="0">
              <a:solidFill>
                <a:schemeClr val="tx2"/>
              </a:solidFill>
            </a:endParaRPr>
          </a:p>
          <a:p>
            <a:pPr marL="0" indent="0" eaLnBrk="1" fontAlgn="auto" hangingPunct="1">
              <a:spcAft>
                <a:spcPts val="0"/>
              </a:spcAft>
              <a:buFont typeface="Arial" charset="0"/>
              <a:buNone/>
              <a:defRPr/>
            </a:pPr>
            <a:r>
              <a:rPr lang="sl-SI" sz="2000" b="1" dirty="0" smtClean="0">
                <a:solidFill>
                  <a:schemeClr val="tx2"/>
                </a:solidFill>
              </a:rPr>
              <a:t> </a:t>
            </a:r>
          </a:p>
          <a:p>
            <a:pPr marL="0" indent="0" eaLnBrk="1" fontAlgn="auto" hangingPunct="1">
              <a:spcAft>
                <a:spcPts val="0"/>
              </a:spcAft>
              <a:buFont typeface="Arial" charset="0"/>
              <a:buNone/>
              <a:defRPr/>
            </a:pPr>
            <a:r>
              <a:rPr lang="sl-SI" sz="1800" dirty="0" smtClean="0">
                <a:solidFill>
                  <a:schemeClr val="tx2"/>
                </a:solidFill>
              </a:rPr>
              <a:t> </a:t>
            </a:r>
          </a:p>
          <a:p>
            <a:pPr marL="0" indent="0" eaLnBrk="1" fontAlgn="auto" hangingPunct="1">
              <a:spcAft>
                <a:spcPts val="0"/>
              </a:spcAft>
              <a:buFont typeface="Arial" charset="0"/>
              <a:buNone/>
              <a:defRPr/>
            </a:pPr>
            <a:r>
              <a:rPr lang="sl-SI" sz="1800" b="1" dirty="0" smtClean="0">
                <a:solidFill>
                  <a:schemeClr val="tx2"/>
                </a:solidFill>
              </a:rPr>
              <a:t>      </a:t>
            </a:r>
            <a:endParaRPr lang="sl-SI" sz="1800" b="1" dirty="0" smtClean="0">
              <a:solidFill>
                <a:srgbClr val="002060"/>
              </a:solidFill>
            </a:endParaRPr>
          </a:p>
          <a:p>
            <a:pPr marL="0" indent="0" eaLnBrk="1" fontAlgn="auto" hangingPunct="1">
              <a:spcAft>
                <a:spcPts val="0"/>
              </a:spcAft>
              <a:buFont typeface="Arial" charset="0"/>
              <a:buNone/>
              <a:defRPr/>
            </a:pPr>
            <a:endParaRPr lang="sl-SI" sz="1800" b="1" dirty="0">
              <a:solidFill>
                <a:srgbClr val="002060"/>
              </a:solidFill>
            </a:endParaRPr>
          </a:p>
        </p:txBody>
      </p:sp>
      <p:sp>
        <p:nvSpPr>
          <p:cNvPr id="6" name="Pravokotnik 5"/>
          <p:cNvSpPr/>
          <p:nvPr/>
        </p:nvSpPr>
        <p:spPr>
          <a:xfrm>
            <a:off x="3347863" y="323945"/>
            <a:ext cx="5256585" cy="584775"/>
          </a:xfrm>
          <a:prstGeom prst="rect">
            <a:avLst/>
          </a:prstGeom>
          <a:ln/>
        </p:spPr>
        <p:style>
          <a:lnRef idx="1">
            <a:schemeClr val="accent2"/>
          </a:lnRef>
          <a:fillRef idx="2">
            <a:schemeClr val="accent2"/>
          </a:fillRef>
          <a:effectRef idx="1">
            <a:schemeClr val="accent2"/>
          </a:effectRef>
          <a:fontRef idx="minor">
            <a:schemeClr val="dk1"/>
          </a:fontRef>
        </p:style>
        <p:txBody>
          <a:bodyPr wrap="square" anchor="b">
            <a:spAutoFit/>
          </a:bodyPr>
          <a:lstStyle/>
          <a:p>
            <a:pPr marL="0" lvl="1" algn="ctr"/>
            <a:r>
              <a:rPr lang="en-US" altLang="en-US" sz="3200" b="1" kern="0" dirty="0" smtClean="0">
                <a:solidFill>
                  <a:srgbClr val="00B0F0"/>
                </a:solidFill>
                <a:effectLst>
                  <a:outerShdw blurRad="38100" dist="38100" dir="2700000" algn="tl">
                    <a:srgbClr val="000000">
                      <a:alpha val="43137"/>
                    </a:srgbClr>
                  </a:outerShdw>
                </a:effectLst>
                <a:cs typeface="Arial" charset="0"/>
              </a:rPr>
              <a:t>DATA </a:t>
            </a:r>
            <a:r>
              <a:rPr lang="sl-SI" altLang="en-US" sz="3200" b="1" kern="0" dirty="0" smtClean="0">
                <a:solidFill>
                  <a:srgbClr val="00B0F0"/>
                </a:solidFill>
                <a:effectLst>
                  <a:outerShdw blurRad="38100" dist="38100" dir="2700000" algn="tl">
                    <a:srgbClr val="000000">
                      <a:alpha val="43137"/>
                    </a:srgbClr>
                  </a:outerShdw>
                </a:effectLst>
                <a:cs typeface="Arial" charset="0"/>
              </a:rPr>
              <a:t>ACQUISITION</a:t>
            </a:r>
          </a:p>
        </p:txBody>
      </p:sp>
    </p:spTree>
    <p:extLst>
      <p:ext uri="{BB962C8B-B14F-4D97-AF65-F5344CB8AC3E}">
        <p14:creationId xmlns:p14="http://schemas.microsoft.com/office/powerpoint/2010/main" val="622109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aslov 1"/>
          <p:cNvSpPr txBox="1">
            <a:spLocks/>
          </p:cNvSpPr>
          <p:nvPr/>
        </p:nvSpPr>
        <p:spPr>
          <a:xfrm>
            <a:off x="895958" y="6416483"/>
            <a:ext cx="7332672" cy="684925"/>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342900" indent="-342900" algn="ctr">
              <a:buFont typeface="Wingdings" panose="05000000000000000000" pitchFamily="2" charset="2"/>
              <a:buChar char="ü"/>
            </a:pPr>
            <a:r>
              <a:rPr lang="sl-SI" sz="1800" dirty="0" smtClean="0">
                <a:solidFill>
                  <a:srgbClr val="002060"/>
                </a:solidFill>
              </a:rPr>
              <a:t>20</a:t>
            </a:r>
            <a:r>
              <a:rPr lang="sl-SI" sz="1800" dirty="0">
                <a:solidFill>
                  <a:srgbClr val="002060"/>
                </a:solidFill>
              </a:rPr>
              <a:t>% of cadastral </a:t>
            </a:r>
            <a:r>
              <a:rPr lang="sl-SI" sz="1800" dirty="0" smtClean="0">
                <a:solidFill>
                  <a:srgbClr val="002060"/>
                </a:solidFill>
              </a:rPr>
              <a:t>areas improved until now</a:t>
            </a:r>
            <a:r>
              <a:rPr lang="sl-SI" sz="2000" b="0" kern="0" dirty="0" smtClean="0">
                <a:solidFill>
                  <a:srgbClr val="002060"/>
                </a:solidFill>
                <a:latin typeface="Arial" charset="0"/>
                <a:ea typeface="+mn-ea"/>
                <a:cs typeface="Arial" charset="0"/>
              </a:rPr>
              <a:t/>
            </a:r>
            <a:br>
              <a:rPr lang="sl-SI" sz="2000" b="0" kern="0" dirty="0" smtClean="0">
                <a:solidFill>
                  <a:srgbClr val="002060"/>
                </a:solidFill>
                <a:latin typeface="Arial" charset="0"/>
                <a:ea typeface="+mn-ea"/>
                <a:cs typeface="Arial" charset="0"/>
              </a:rPr>
            </a:br>
            <a:endParaRPr lang="sl-SI" sz="3200" b="0" dirty="0">
              <a:solidFill>
                <a:srgbClr val="002060"/>
              </a:solidFill>
            </a:endParaRPr>
          </a:p>
        </p:txBody>
      </p:sp>
      <p:pic>
        <p:nvPicPr>
          <p:cNvPr id="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42" y="1700808"/>
            <a:ext cx="3300918" cy="448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334" y="1726186"/>
            <a:ext cx="326015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Pravokotnik 2"/>
          <p:cNvSpPr>
            <a:spLocks noChangeArrowheads="1"/>
          </p:cNvSpPr>
          <p:nvPr/>
        </p:nvSpPr>
        <p:spPr bwMode="auto">
          <a:xfrm>
            <a:off x="1043608" y="1761843"/>
            <a:ext cx="1614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b="1" dirty="0" err="1" smtClean="0">
                <a:solidFill>
                  <a:srgbClr val="FF0000"/>
                </a:solidFill>
              </a:rPr>
              <a:t>before</a:t>
            </a:r>
            <a:endParaRPr lang="sl-SI" altLang="sl-SI" b="1" dirty="0">
              <a:solidFill>
                <a:srgbClr val="FF0000"/>
              </a:solidFill>
            </a:endParaRPr>
          </a:p>
        </p:txBody>
      </p:sp>
      <p:sp>
        <p:nvSpPr>
          <p:cNvPr id="23" name="Pravokotnik 2"/>
          <p:cNvSpPr>
            <a:spLocks noChangeArrowheads="1"/>
          </p:cNvSpPr>
          <p:nvPr/>
        </p:nvSpPr>
        <p:spPr bwMode="auto">
          <a:xfrm>
            <a:off x="5148064" y="1770996"/>
            <a:ext cx="1073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r>
              <a:rPr lang="sl-SI" altLang="sl-SI" b="1" dirty="0" err="1" smtClean="0">
                <a:solidFill>
                  <a:srgbClr val="FF0000"/>
                </a:solidFill>
              </a:rPr>
              <a:t>after</a:t>
            </a:r>
            <a:endParaRPr lang="sl-SI" altLang="sl-SI" b="1" dirty="0">
              <a:solidFill>
                <a:srgbClr val="FF0000"/>
              </a:solidFill>
            </a:endParaRPr>
          </a:p>
        </p:txBody>
      </p:sp>
      <p:sp>
        <p:nvSpPr>
          <p:cNvPr id="10" name="Pravokotnik 9"/>
          <p:cNvSpPr/>
          <p:nvPr/>
        </p:nvSpPr>
        <p:spPr>
          <a:xfrm>
            <a:off x="3347863" y="360946"/>
            <a:ext cx="5256585" cy="1077218"/>
          </a:xfrm>
          <a:prstGeom prst="rect">
            <a:avLst/>
          </a:prstGeom>
          <a:ln/>
        </p:spPr>
        <p:style>
          <a:lnRef idx="1">
            <a:schemeClr val="accent3"/>
          </a:lnRef>
          <a:fillRef idx="2">
            <a:schemeClr val="accent3"/>
          </a:fillRef>
          <a:effectRef idx="1">
            <a:schemeClr val="accent3"/>
          </a:effectRef>
          <a:fontRef idx="minor">
            <a:schemeClr val="dk1"/>
          </a:fontRef>
        </p:style>
        <p:txBody>
          <a:bodyPr wrap="square" anchor="b">
            <a:spAutoFit/>
          </a:bodyPr>
          <a:lstStyle/>
          <a:p>
            <a:pPr marL="0" lvl="1" algn="ctr"/>
            <a:r>
              <a:rPr lang="sl-SI" sz="2000" b="1" kern="0" dirty="0">
                <a:solidFill>
                  <a:srgbClr val="00B0F0"/>
                </a:solidFill>
                <a:effectLst>
                  <a:outerShdw blurRad="38100" dist="38100" dir="2700000" algn="tl">
                    <a:srgbClr val="000000">
                      <a:alpha val="43137"/>
                    </a:srgbClr>
                  </a:outerShdw>
                </a:effectLst>
                <a:cs typeface="Arial" charset="0"/>
              </a:rPr>
              <a:t>Project: </a:t>
            </a:r>
            <a:r>
              <a:rPr lang="sl-SI" sz="3200" b="1" kern="0" dirty="0">
                <a:solidFill>
                  <a:srgbClr val="00B0F0"/>
                </a:solidFill>
                <a:effectLst>
                  <a:outerShdw blurRad="38100" dist="38100" dir="2700000" algn="tl">
                    <a:srgbClr val="000000">
                      <a:alpha val="43137"/>
                    </a:srgbClr>
                  </a:outerShdw>
                </a:effectLst>
                <a:cs typeface="Arial" charset="0"/>
              </a:rPr>
              <a:t>Location improvement of the Land </a:t>
            </a:r>
            <a:r>
              <a:rPr lang="sl-SI" sz="3200" b="1" kern="0" dirty="0" smtClean="0">
                <a:solidFill>
                  <a:srgbClr val="00B0F0"/>
                </a:solidFill>
                <a:effectLst>
                  <a:outerShdw blurRad="38100" dist="38100" dir="2700000" algn="tl">
                    <a:srgbClr val="000000">
                      <a:alpha val="43137"/>
                    </a:srgbClr>
                  </a:outerShdw>
                </a:effectLst>
                <a:cs typeface="Arial" charset="0"/>
              </a:rPr>
              <a:t>Cadaster</a:t>
            </a:r>
            <a:endParaRPr lang="en-US" sz="3200" b="1" kern="0" dirty="0">
              <a:solidFill>
                <a:srgbClr val="00B0F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345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aslov 1"/>
          <p:cNvSpPr txBox="1">
            <a:spLocks/>
          </p:cNvSpPr>
          <p:nvPr/>
        </p:nvSpPr>
        <p:spPr>
          <a:xfrm>
            <a:off x="895958" y="1735963"/>
            <a:ext cx="7332672" cy="684925"/>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342900" indent="-342900">
              <a:buFont typeface="Wingdings" panose="05000000000000000000" pitchFamily="2" charset="2"/>
              <a:buChar char="ü"/>
            </a:pPr>
            <a:r>
              <a:rPr lang="sl-SI" sz="1800" kern="0" dirty="0" smtClean="0">
                <a:solidFill>
                  <a:srgbClr val="002060"/>
                </a:solidFill>
                <a:latin typeface="Arial" charset="0"/>
                <a:ea typeface="+mn-ea"/>
                <a:cs typeface="Arial" charset="0"/>
              </a:rPr>
              <a:t>Improved cadastral points are now included in the ZKN </a:t>
            </a:r>
            <a:r>
              <a:rPr lang="en-US" sz="2000" kern="0" dirty="0" smtClean="0">
                <a:solidFill>
                  <a:srgbClr val="002060"/>
                </a:solidFill>
                <a:latin typeface="Arial" charset="0"/>
                <a:ea typeface="+mn-ea"/>
                <a:cs typeface="Arial" charset="0"/>
              </a:rPr>
              <a:t/>
            </a:r>
            <a:br>
              <a:rPr lang="en-US" sz="2000" kern="0" dirty="0" smtClean="0">
                <a:solidFill>
                  <a:srgbClr val="002060"/>
                </a:solidFill>
                <a:latin typeface="Arial" charset="0"/>
                <a:ea typeface="+mn-ea"/>
                <a:cs typeface="Arial" charset="0"/>
              </a:rPr>
            </a:br>
            <a:r>
              <a:rPr lang="sl-SI" sz="2000" b="0" kern="0" dirty="0" smtClean="0">
                <a:solidFill>
                  <a:srgbClr val="002060"/>
                </a:solidFill>
                <a:latin typeface="Arial" charset="0"/>
                <a:ea typeface="+mn-ea"/>
                <a:cs typeface="Arial" charset="0"/>
              </a:rPr>
              <a:t/>
            </a:r>
            <a:br>
              <a:rPr lang="sl-SI" sz="2000" b="0" kern="0" dirty="0" smtClean="0">
                <a:solidFill>
                  <a:srgbClr val="002060"/>
                </a:solidFill>
                <a:latin typeface="Arial" charset="0"/>
                <a:ea typeface="+mn-ea"/>
                <a:cs typeface="Arial" charset="0"/>
              </a:rPr>
            </a:br>
            <a:endParaRPr lang="sl-SI" sz="3200" dirty="0">
              <a:solidFill>
                <a:srgbClr val="002060"/>
              </a:solidFill>
            </a:endParaRPr>
          </a:p>
        </p:txBody>
      </p:sp>
      <p:sp>
        <p:nvSpPr>
          <p:cNvPr id="10" name="Pravokotnik 9"/>
          <p:cNvSpPr/>
          <p:nvPr/>
        </p:nvSpPr>
        <p:spPr>
          <a:xfrm>
            <a:off x="3131841" y="188640"/>
            <a:ext cx="5472608" cy="1077218"/>
          </a:xfrm>
          <a:prstGeom prst="rect">
            <a:avLst/>
          </a:prstGeom>
          <a:ln/>
        </p:spPr>
        <p:style>
          <a:lnRef idx="1">
            <a:schemeClr val="accent3"/>
          </a:lnRef>
          <a:fillRef idx="2">
            <a:schemeClr val="accent3"/>
          </a:fillRef>
          <a:effectRef idx="1">
            <a:schemeClr val="accent3"/>
          </a:effectRef>
          <a:fontRef idx="minor">
            <a:schemeClr val="dk1"/>
          </a:fontRef>
        </p:style>
        <p:txBody>
          <a:bodyPr wrap="square" anchor="b">
            <a:spAutoFit/>
          </a:bodyPr>
          <a:lstStyle/>
          <a:p>
            <a:pPr marL="0" lvl="1" algn="ctr"/>
            <a:r>
              <a:rPr lang="sl-SI" sz="2000" b="1" kern="0" dirty="0">
                <a:solidFill>
                  <a:srgbClr val="00B0F0"/>
                </a:solidFill>
                <a:effectLst>
                  <a:outerShdw blurRad="38100" dist="38100" dir="2700000" algn="tl">
                    <a:srgbClr val="000000">
                      <a:alpha val="43137"/>
                    </a:srgbClr>
                  </a:outerShdw>
                </a:effectLst>
                <a:cs typeface="Arial" charset="0"/>
              </a:rPr>
              <a:t>Project: </a:t>
            </a:r>
            <a:r>
              <a:rPr lang="sl-SI" sz="3200" b="1" kern="0" dirty="0">
                <a:solidFill>
                  <a:srgbClr val="00B0F0"/>
                </a:solidFill>
                <a:effectLst>
                  <a:outerShdw blurRad="38100" dist="38100" dir="2700000" algn="tl">
                    <a:srgbClr val="000000">
                      <a:alpha val="43137"/>
                    </a:srgbClr>
                  </a:outerShdw>
                </a:effectLst>
                <a:cs typeface="Arial" charset="0"/>
              </a:rPr>
              <a:t>Location i</a:t>
            </a:r>
            <a:r>
              <a:rPr lang="sl-SI" sz="3200" b="1" kern="0" dirty="0" smtClean="0">
                <a:solidFill>
                  <a:srgbClr val="00B0F0"/>
                </a:solidFill>
                <a:effectLst>
                  <a:outerShdw blurRad="38100" dist="38100" dir="2700000" algn="tl">
                    <a:srgbClr val="000000">
                      <a:alpha val="43137"/>
                    </a:srgbClr>
                  </a:outerShdw>
                </a:effectLst>
                <a:cs typeface="Arial" charset="0"/>
              </a:rPr>
              <a:t>mprovement </a:t>
            </a:r>
            <a:r>
              <a:rPr lang="sl-SI" sz="3200" b="1" kern="0" dirty="0">
                <a:solidFill>
                  <a:srgbClr val="00B0F0"/>
                </a:solidFill>
                <a:effectLst>
                  <a:outerShdw blurRad="38100" dist="38100" dir="2700000" algn="tl">
                    <a:srgbClr val="000000">
                      <a:alpha val="43137"/>
                    </a:srgbClr>
                  </a:outerShdw>
                </a:effectLst>
                <a:cs typeface="Arial" charset="0"/>
              </a:rPr>
              <a:t>of the </a:t>
            </a:r>
            <a:r>
              <a:rPr lang="sl-SI" sz="3200" b="1" kern="0" dirty="0" smtClean="0">
                <a:solidFill>
                  <a:srgbClr val="00B0F0"/>
                </a:solidFill>
                <a:effectLst>
                  <a:outerShdw blurRad="38100" dist="38100" dir="2700000" algn="tl">
                    <a:srgbClr val="000000">
                      <a:alpha val="43137"/>
                    </a:srgbClr>
                  </a:outerShdw>
                </a:effectLst>
                <a:cs typeface="Arial" charset="0"/>
              </a:rPr>
              <a:t>Land Cadaster</a:t>
            </a:r>
            <a:endParaRPr lang="en-US" sz="3200" b="1" kern="0" dirty="0">
              <a:solidFill>
                <a:srgbClr val="00B0F0"/>
              </a:solidFill>
              <a:effectLst>
                <a:outerShdw blurRad="38100" dist="38100" dir="2700000" algn="tl">
                  <a:srgbClr val="000000">
                    <a:alpha val="43137"/>
                  </a:srgbClr>
                </a:outerShdw>
              </a:effectLst>
              <a:cs typeface="Arial" charset="0"/>
            </a:endParaRPr>
          </a:p>
        </p:txBody>
      </p:sp>
      <p:pic>
        <p:nvPicPr>
          <p:cNvPr id="11" name="Slika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92" y="2439222"/>
            <a:ext cx="5329436" cy="42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7"/>
          <p:cNvSpPr>
            <a:spLocks noChangeArrowheads="1"/>
          </p:cNvSpPr>
          <p:nvPr/>
        </p:nvSpPr>
        <p:spPr bwMode="auto">
          <a:xfrm>
            <a:off x="6228184" y="2348880"/>
            <a:ext cx="280831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endParaRPr lang="sl-SI" altLang="sl-SI" sz="1800" b="1" kern="0" dirty="0" smtClean="0">
              <a:solidFill>
                <a:srgbClr val="002060"/>
              </a:solidFill>
            </a:endParaRPr>
          </a:p>
          <a:p>
            <a:pPr eaLnBrk="1" hangingPunct="1">
              <a:spcBef>
                <a:spcPct val="0"/>
              </a:spcBef>
              <a:buFontTx/>
              <a:buNone/>
            </a:pPr>
            <a:endParaRPr lang="sl-SI" altLang="sl-SI" sz="1800" b="1" kern="0" dirty="0">
              <a:solidFill>
                <a:srgbClr val="002060"/>
              </a:solidFill>
            </a:endParaRPr>
          </a:p>
          <a:p>
            <a:pPr eaLnBrk="1" hangingPunct="1">
              <a:spcBef>
                <a:spcPct val="0"/>
              </a:spcBef>
              <a:buFontTx/>
              <a:buNone/>
            </a:pPr>
            <a:endParaRPr lang="sl-SI" altLang="sl-SI" sz="1800" b="1" kern="0" dirty="0" smtClean="0">
              <a:solidFill>
                <a:srgbClr val="002060"/>
              </a:solidFill>
            </a:endParaRPr>
          </a:p>
          <a:p>
            <a:pPr eaLnBrk="1" hangingPunct="1">
              <a:spcBef>
                <a:spcPct val="0"/>
              </a:spcBef>
              <a:buFontTx/>
              <a:buNone/>
            </a:pPr>
            <a:r>
              <a:rPr lang="sl-SI" altLang="sl-SI" sz="1800" b="1" kern="0" dirty="0" smtClean="0">
                <a:solidFill>
                  <a:srgbClr val="002060"/>
                </a:solidFill>
              </a:rPr>
              <a:t>43 % of all 32 MIO ZKT</a:t>
            </a:r>
            <a:endParaRPr lang="sl-SI" altLang="sl-SI" sz="1800" b="1" dirty="0">
              <a:solidFill>
                <a:srgbClr val="FF0000"/>
              </a:solidFill>
            </a:endParaRPr>
          </a:p>
          <a:p>
            <a:pPr eaLnBrk="1" hangingPunct="1">
              <a:spcBef>
                <a:spcPct val="0"/>
              </a:spcBef>
              <a:buFontTx/>
              <a:buNone/>
            </a:pPr>
            <a:endParaRPr lang="sl-SI" altLang="sl-SI" sz="1800" b="1" dirty="0">
              <a:solidFill>
                <a:srgbClr val="0070C0"/>
              </a:solidFill>
            </a:endParaRPr>
          </a:p>
          <a:p>
            <a:pPr eaLnBrk="1" hangingPunct="1">
              <a:spcBef>
                <a:spcPct val="0"/>
              </a:spcBef>
              <a:buFontTx/>
              <a:buNone/>
            </a:pPr>
            <a:endParaRPr lang="sl-SI" altLang="sl-SI" sz="1800" b="1" kern="0" dirty="0" smtClean="0">
              <a:solidFill>
                <a:srgbClr val="002060"/>
              </a:solidFill>
            </a:endParaRPr>
          </a:p>
          <a:p>
            <a:pPr eaLnBrk="1" hangingPunct="1">
              <a:spcBef>
                <a:spcPct val="0"/>
              </a:spcBef>
              <a:buFontTx/>
              <a:buNone/>
            </a:pPr>
            <a:r>
              <a:rPr lang="sl-SI" altLang="sl-SI" sz="1800" b="1" u="sng" kern="0" dirty="0" smtClean="0">
                <a:solidFill>
                  <a:srgbClr val="002060"/>
                </a:solidFill>
              </a:rPr>
              <a:t>ZKT </a:t>
            </a:r>
            <a:r>
              <a:rPr lang="sl-SI" altLang="sl-SI" sz="1800" b="1" u="sng" kern="0" dirty="0">
                <a:solidFill>
                  <a:srgbClr val="002060"/>
                </a:solidFill>
              </a:rPr>
              <a:t>accuracy:</a:t>
            </a:r>
          </a:p>
          <a:p>
            <a:pPr eaLnBrk="1" hangingPunct="1">
              <a:spcBef>
                <a:spcPct val="0"/>
              </a:spcBef>
              <a:buFontTx/>
              <a:buNone/>
            </a:pPr>
            <a:r>
              <a:rPr lang="sl-SI" altLang="sl-SI" sz="1800" b="1" kern="0" dirty="0" smtClean="0">
                <a:solidFill>
                  <a:srgbClr val="0041C4"/>
                </a:solidFill>
              </a:rPr>
              <a:t>- </a:t>
            </a:r>
            <a:r>
              <a:rPr lang="sl-SI" altLang="sl-SI" sz="1800" b="1" kern="0" dirty="0" err="1" smtClean="0">
                <a:solidFill>
                  <a:srgbClr val="0041C4"/>
                </a:solidFill>
              </a:rPr>
              <a:t>over</a:t>
            </a:r>
            <a:r>
              <a:rPr lang="sl-SI" altLang="sl-SI" sz="1800" b="1" kern="0" dirty="0" smtClean="0">
                <a:solidFill>
                  <a:srgbClr val="0041C4"/>
                </a:solidFill>
              </a:rPr>
              <a:t> </a:t>
            </a:r>
            <a:r>
              <a:rPr lang="sl-SI" altLang="sl-SI" sz="1800" b="1" kern="0" dirty="0">
                <a:solidFill>
                  <a:srgbClr val="0041C4"/>
                </a:solidFill>
              </a:rPr>
              <a:t>1m </a:t>
            </a:r>
            <a:endParaRPr lang="sl-SI" altLang="sl-SI" sz="1800" b="1" kern="0" dirty="0" smtClean="0">
              <a:solidFill>
                <a:srgbClr val="0041C4"/>
              </a:solidFill>
            </a:endParaRPr>
          </a:p>
          <a:p>
            <a:pPr eaLnBrk="1" hangingPunct="1">
              <a:spcBef>
                <a:spcPct val="0"/>
              </a:spcBef>
              <a:buFontTx/>
              <a:buNone/>
            </a:pPr>
            <a:r>
              <a:rPr lang="sl-SI" altLang="sl-SI" sz="1800" b="1" kern="0" dirty="0" smtClean="0">
                <a:solidFill>
                  <a:srgbClr val="0041C4"/>
                </a:solidFill>
              </a:rPr>
              <a:t>(location </a:t>
            </a:r>
            <a:r>
              <a:rPr lang="sl-SI" altLang="sl-SI" sz="1800" b="1" kern="0" dirty="0" err="1" smtClean="0">
                <a:solidFill>
                  <a:srgbClr val="0041C4"/>
                </a:solidFill>
              </a:rPr>
              <a:t>improvement</a:t>
            </a:r>
            <a:r>
              <a:rPr lang="sl-SI" altLang="sl-SI" sz="1800" b="1" kern="0" dirty="0" smtClean="0">
                <a:solidFill>
                  <a:srgbClr val="0041C4"/>
                </a:solidFill>
              </a:rPr>
              <a:t>)</a:t>
            </a:r>
            <a:r>
              <a:rPr lang="sl-SI" altLang="sl-SI" sz="1800" kern="0" dirty="0" smtClean="0">
                <a:solidFill>
                  <a:srgbClr val="002060"/>
                </a:solidFill>
              </a:rPr>
              <a:t>                </a:t>
            </a:r>
            <a:endParaRPr lang="sl-SI" altLang="sl-SI" sz="1800" kern="0" dirty="0">
              <a:solidFill>
                <a:srgbClr val="002060"/>
              </a:solidFill>
            </a:endParaRPr>
          </a:p>
          <a:p>
            <a:pPr eaLnBrk="1" hangingPunct="1">
              <a:spcBef>
                <a:spcPct val="0"/>
              </a:spcBef>
              <a:buFontTx/>
              <a:buNone/>
            </a:pPr>
            <a:r>
              <a:rPr lang="sl-SI" altLang="sl-SI" sz="1800" b="1" kern="0" dirty="0" smtClean="0">
                <a:solidFill>
                  <a:srgbClr val="FF0000"/>
                </a:solidFill>
              </a:rPr>
              <a:t>- </a:t>
            </a:r>
            <a:r>
              <a:rPr lang="sl-SI" altLang="sl-SI" sz="1800" b="1" kern="0" dirty="0" err="1" smtClean="0">
                <a:solidFill>
                  <a:srgbClr val="FF0000"/>
                </a:solidFill>
              </a:rPr>
              <a:t>within</a:t>
            </a:r>
            <a:r>
              <a:rPr lang="sl-SI" altLang="sl-SI" sz="1800" b="1" kern="0" dirty="0" smtClean="0">
                <a:solidFill>
                  <a:srgbClr val="FF0000"/>
                </a:solidFill>
              </a:rPr>
              <a:t> </a:t>
            </a:r>
            <a:r>
              <a:rPr lang="sl-SI" altLang="sl-SI" sz="1800" b="1" kern="0" dirty="0">
                <a:solidFill>
                  <a:srgbClr val="FF0000"/>
                </a:solidFill>
              </a:rPr>
              <a:t>1m </a:t>
            </a:r>
            <a:endParaRPr lang="sl-SI" altLang="sl-SI" sz="1800" b="1" kern="0" dirty="0" smtClean="0">
              <a:solidFill>
                <a:srgbClr val="FF0000"/>
              </a:solidFill>
            </a:endParaRPr>
          </a:p>
          <a:p>
            <a:pPr eaLnBrk="1" hangingPunct="1">
              <a:spcBef>
                <a:spcPct val="0"/>
              </a:spcBef>
              <a:buFontTx/>
              <a:buNone/>
            </a:pPr>
            <a:r>
              <a:rPr lang="sl-SI" altLang="sl-SI" sz="1800" b="1" kern="0" dirty="0" smtClean="0">
                <a:solidFill>
                  <a:srgbClr val="FF0000"/>
                </a:solidFill>
              </a:rPr>
              <a:t>(field measurment)</a:t>
            </a:r>
            <a:endParaRPr lang="sl-SI" altLang="sl-SI" sz="1800" b="1" dirty="0">
              <a:solidFill>
                <a:srgbClr val="FF0000"/>
              </a:solidFill>
            </a:endParaRPr>
          </a:p>
          <a:p>
            <a:pPr eaLnBrk="1" hangingPunct="1">
              <a:spcBef>
                <a:spcPct val="0"/>
              </a:spcBef>
              <a:buFontTx/>
              <a:buNone/>
            </a:pPr>
            <a:endParaRPr lang="sl-SI" altLang="sl-SI" sz="1800" b="1" dirty="0" smtClean="0">
              <a:solidFill>
                <a:srgbClr val="0070C0"/>
              </a:solidFill>
            </a:endParaRPr>
          </a:p>
          <a:p>
            <a:pPr eaLnBrk="1" hangingPunct="1">
              <a:spcBef>
                <a:spcPct val="0"/>
              </a:spcBef>
              <a:buFontTx/>
              <a:buNone/>
            </a:pPr>
            <a:endParaRPr lang="sl-SI" altLang="sl-SI" sz="1800" b="1" dirty="0">
              <a:solidFill>
                <a:srgbClr val="0070C0"/>
              </a:solidFill>
            </a:endParaRPr>
          </a:p>
          <a:p>
            <a:pPr eaLnBrk="1" hangingPunct="1">
              <a:spcBef>
                <a:spcPct val="0"/>
              </a:spcBef>
              <a:buFontTx/>
              <a:buNone/>
            </a:pPr>
            <a:endParaRPr lang="sl-SI" altLang="sl-SI" sz="1800" dirty="0"/>
          </a:p>
        </p:txBody>
      </p:sp>
    </p:spTree>
    <p:extLst>
      <p:ext uri="{BB962C8B-B14F-4D97-AF65-F5344CB8AC3E}">
        <p14:creationId xmlns:p14="http://schemas.microsoft.com/office/powerpoint/2010/main" val="1001881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0"/>
          <p:cNvSpPr txBox="1">
            <a:spLocks/>
          </p:cNvSpPr>
          <p:nvPr/>
        </p:nvSpPr>
        <p:spPr>
          <a:xfrm>
            <a:off x="400050" y="1556793"/>
            <a:ext cx="8229600" cy="2232248"/>
          </a:xfrm>
          <a:prstGeom prst="rect">
            <a:avLst/>
          </a:prstGeom>
        </p:spPr>
        <p:txBody>
          <a:bodyPr rtlCol="0">
            <a:normAutofit fontScale="9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fontAlgn="auto" hangingPunct="1">
              <a:spcAft>
                <a:spcPts val="0"/>
              </a:spcAft>
              <a:defRPr/>
            </a:pPr>
            <a:endParaRPr lang="sl-SI" sz="1800" b="1" dirty="0">
              <a:solidFill>
                <a:srgbClr val="002060"/>
              </a:solidFill>
            </a:endParaRPr>
          </a:p>
          <a:p>
            <a:pPr marL="0" indent="0" eaLnBrk="1" fontAlgn="auto" hangingPunct="1">
              <a:spcAft>
                <a:spcPts val="0"/>
              </a:spcAft>
              <a:buNone/>
              <a:defRPr/>
            </a:pPr>
            <a:r>
              <a:rPr lang="sl-SI" sz="1800" b="1" dirty="0" err="1" smtClean="0">
                <a:solidFill>
                  <a:srgbClr val="002060"/>
                </a:solidFill>
              </a:rPr>
              <a:t>Comparing</a:t>
            </a:r>
            <a:r>
              <a:rPr lang="sl-SI" sz="1800" b="1" dirty="0" smtClean="0">
                <a:solidFill>
                  <a:srgbClr val="002060"/>
                </a:solidFill>
              </a:rPr>
              <a:t> </a:t>
            </a:r>
            <a:r>
              <a:rPr lang="sl-SI" sz="1800" b="1" dirty="0" err="1" smtClean="0">
                <a:solidFill>
                  <a:srgbClr val="002060"/>
                </a:solidFill>
              </a:rPr>
              <a:t>existing</a:t>
            </a:r>
            <a:r>
              <a:rPr lang="sl-SI" sz="1800" b="1" dirty="0" smtClean="0">
                <a:solidFill>
                  <a:srgbClr val="002060"/>
                </a:solidFill>
              </a:rPr>
              <a:t> BC </a:t>
            </a:r>
            <a:r>
              <a:rPr lang="sl-SI" sz="1800" b="1" dirty="0" err="1" smtClean="0">
                <a:solidFill>
                  <a:srgbClr val="002060"/>
                </a:solidFill>
              </a:rPr>
              <a:t>data</a:t>
            </a:r>
            <a:r>
              <a:rPr lang="sl-SI" sz="1800" b="1" dirty="0" smtClean="0">
                <a:solidFill>
                  <a:srgbClr val="002060"/>
                </a:solidFill>
              </a:rPr>
              <a:t> </a:t>
            </a:r>
            <a:r>
              <a:rPr lang="sl-SI" sz="1800" b="1" dirty="0" err="1" smtClean="0">
                <a:solidFill>
                  <a:srgbClr val="002060"/>
                </a:solidFill>
              </a:rPr>
              <a:t>with</a:t>
            </a:r>
            <a:r>
              <a:rPr lang="sl-SI" sz="1800" b="1" dirty="0" smtClean="0">
                <a:solidFill>
                  <a:srgbClr val="002060"/>
                </a:solidFill>
              </a:rPr>
              <a:t> </a:t>
            </a:r>
            <a:r>
              <a:rPr lang="sl-SI" sz="1800" b="1" dirty="0" err="1" smtClean="0">
                <a:solidFill>
                  <a:srgbClr val="002060"/>
                </a:solidFill>
              </a:rPr>
              <a:t>other</a:t>
            </a:r>
            <a:r>
              <a:rPr lang="sl-SI" sz="1800" b="1" dirty="0" smtClean="0">
                <a:solidFill>
                  <a:srgbClr val="002060"/>
                </a:solidFill>
              </a:rPr>
              <a:t> </a:t>
            </a:r>
            <a:r>
              <a:rPr lang="sl-SI" sz="1800" b="1" dirty="0" err="1" smtClean="0">
                <a:solidFill>
                  <a:srgbClr val="002060"/>
                </a:solidFill>
              </a:rPr>
              <a:t>sources</a:t>
            </a:r>
            <a:r>
              <a:rPr lang="sl-SI" sz="1800" b="1" dirty="0" smtClean="0">
                <a:solidFill>
                  <a:srgbClr val="002060"/>
                </a:solidFill>
              </a:rPr>
              <a:t> (</a:t>
            </a:r>
            <a:r>
              <a:rPr lang="en-US" sz="1800" b="1" dirty="0" smtClean="0">
                <a:solidFill>
                  <a:srgbClr val="002060"/>
                </a:solidFill>
              </a:rPr>
              <a:t>cyclic </a:t>
            </a:r>
            <a:r>
              <a:rPr lang="en-US" sz="1800" b="1" dirty="0">
                <a:solidFill>
                  <a:srgbClr val="002060"/>
                </a:solidFill>
              </a:rPr>
              <a:t>aerial survey, </a:t>
            </a:r>
            <a:r>
              <a:rPr lang="en-US" sz="1800" b="1" dirty="0" err="1">
                <a:solidFill>
                  <a:srgbClr val="002060"/>
                </a:solidFill>
              </a:rPr>
              <a:t>lidar</a:t>
            </a:r>
            <a:r>
              <a:rPr lang="en-US" sz="1800" b="1" dirty="0">
                <a:solidFill>
                  <a:srgbClr val="002060"/>
                </a:solidFill>
              </a:rPr>
              <a:t>, other available resources </a:t>
            </a:r>
            <a:r>
              <a:rPr lang="sl-SI" sz="1800" b="1" dirty="0" smtClean="0">
                <a:solidFill>
                  <a:srgbClr val="002060"/>
                </a:solidFill>
              </a:rPr>
              <a:t>– </a:t>
            </a:r>
            <a:r>
              <a:rPr lang="en-US" sz="1800" b="1" dirty="0" smtClean="0">
                <a:solidFill>
                  <a:srgbClr val="002060"/>
                </a:solidFill>
              </a:rPr>
              <a:t>e</a:t>
            </a:r>
            <a:r>
              <a:rPr lang="sl-SI" sz="1800" b="1" dirty="0" smtClean="0">
                <a:solidFill>
                  <a:srgbClr val="002060"/>
                </a:solidFill>
              </a:rPr>
              <a:t>.</a:t>
            </a:r>
            <a:r>
              <a:rPr lang="en-US" sz="1800" b="1" dirty="0" smtClean="0">
                <a:solidFill>
                  <a:srgbClr val="002060"/>
                </a:solidFill>
              </a:rPr>
              <a:t>g</a:t>
            </a:r>
            <a:r>
              <a:rPr lang="sl-SI" sz="1800" b="1" dirty="0" smtClean="0">
                <a:solidFill>
                  <a:srgbClr val="002060"/>
                </a:solidFill>
              </a:rPr>
              <a:t>.</a:t>
            </a:r>
            <a:r>
              <a:rPr lang="en-US" sz="1800" b="1" dirty="0" smtClean="0">
                <a:solidFill>
                  <a:srgbClr val="002060"/>
                </a:solidFill>
              </a:rPr>
              <a:t> topography</a:t>
            </a:r>
            <a:r>
              <a:rPr lang="sl-SI" sz="1800" b="1" dirty="0" smtClean="0">
                <a:solidFill>
                  <a:srgbClr val="002060"/>
                </a:solidFill>
              </a:rPr>
              <a:t>)</a:t>
            </a:r>
          </a:p>
          <a:p>
            <a:pPr marL="0" indent="0" eaLnBrk="1" fontAlgn="auto" hangingPunct="1">
              <a:spcAft>
                <a:spcPts val="0"/>
              </a:spcAft>
              <a:buNone/>
              <a:defRPr/>
            </a:pPr>
            <a:endParaRPr lang="sl-SI" sz="1800" b="1" dirty="0">
              <a:solidFill>
                <a:srgbClr val="002060"/>
              </a:solidFill>
            </a:endParaRPr>
          </a:p>
          <a:p>
            <a:pPr marL="0" indent="0" eaLnBrk="1" fontAlgn="auto" hangingPunct="1">
              <a:spcAft>
                <a:spcPts val="0"/>
              </a:spcAft>
              <a:buNone/>
              <a:defRPr/>
            </a:pPr>
            <a:r>
              <a:rPr lang="sl-SI" sz="1800" b="1" dirty="0">
                <a:solidFill>
                  <a:srgbClr val="002060"/>
                </a:solidFill>
              </a:rPr>
              <a:t>Year 2018:</a:t>
            </a:r>
          </a:p>
          <a:p>
            <a:pPr marL="0" indent="0" eaLnBrk="1" fontAlgn="auto" hangingPunct="1">
              <a:spcAft>
                <a:spcPts val="0"/>
              </a:spcAft>
              <a:buNone/>
              <a:defRPr/>
            </a:pPr>
            <a:r>
              <a:rPr lang="sl-SI" sz="1800" b="1" u="sng" dirty="0">
                <a:solidFill>
                  <a:srgbClr val="002060"/>
                </a:solidFill>
              </a:rPr>
              <a:t>New buildings</a:t>
            </a:r>
            <a:r>
              <a:rPr lang="sl-SI" sz="1800" b="1" dirty="0">
                <a:solidFill>
                  <a:srgbClr val="002060"/>
                </a:solidFill>
              </a:rPr>
              <a:t>: 8.958</a:t>
            </a:r>
          </a:p>
          <a:p>
            <a:pPr marL="0" indent="0" eaLnBrk="1" fontAlgn="auto" hangingPunct="1">
              <a:spcAft>
                <a:spcPts val="0"/>
              </a:spcAft>
              <a:buNone/>
              <a:defRPr/>
            </a:pPr>
            <a:r>
              <a:rPr lang="sl-SI" sz="1800" b="1" u="sng" dirty="0">
                <a:solidFill>
                  <a:srgbClr val="002060"/>
                </a:solidFill>
              </a:rPr>
              <a:t>Changed buildings</a:t>
            </a:r>
            <a:r>
              <a:rPr lang="sl-SI" sz="1800" b="1" dirty="0">
                <a:solidFill>
                  <a:srgbClr val="002060"/>
                </a:solidFill>
              </a:rPr>
              <a:t>: 6.200</a:t>
            </a:r>
          </a:p>
          <a:p>
            <a:pPr marL="0" indent="0" eaLnBrk="1" fontAlgn="auto" hangingPunct="1">
              <a:spcAft>
                <a:spcPts val="0"/>
              </a:spcAft>
              <a:buNone/>
              <a:defRPr/>
            </a:pPr>
            <a:r>
              <a:rPr lang="sl-SI" sz="1800" b="1" u="sng" dirty="0">
                <a:solidFill>
                  <a:srgbClr val="002060"/>
                </a:solidFill>
              </a:rPr>
              <a:t>Not existing </a:t>
            </a:r>
            <a:r>
              <a:rPr lang="sl-SI" sz="1800" b="1" u="sng" dirty="0" smtClean="0">
                <a:solidFill>
                  <a:srgbClr val="002060"/>
                </a:solidFill>
              </a:rPr>
              <a:t>buildings</a:t>
            </a:r>
            <a:r>
              <a:rPr lang="sl-SI" sz="1800" b="1" dirty="0">
                <a:solidFill>
                  <a:srgbClr val="002060"/>
                </a:solidFill>
              </a:rPr>
              <a:t>: 4.679</a:t>
            </a:r>
          </a:p>
          <a:p>
            <a:pPr marL="0" indent="0" eaLnBrk="1" fontAlgn="auto" hangingPunct="1">
              <a:spcAft>
                <a:spcPts val="0"/>
              </a:spcAft>
              <a:buNone/>
              <a:defRPr/>
            </a:pPr>
            <a:endParaRPr lang="sl-SI" sz="1800" b="1" dirty="0">
              <a:solidFill>
                <a:srgbClr val="002060"/>
              </a:solidFill>
            </a:endParaRPr>
          </a:p>
          <a:p>
            <a:pPr marL="0" indent="0" eaLnBrk="1" fontAlgn="auto" hangingPunct="1">
              <a:spcAft>
                <a:spcPts val="0"/>
              </a:spcAft>
              <a:buNone/>
              <a:defRPr/>
            </a:pPr>
            <a:endParaRPr lang="sl-SI" sz="1800" b="1" dirty="0">
              <a:solidFill>
                <a:srgbClr val="002060"/>
              </a:solidFill>
            </a:endParaRPr>
          </a:p>
          <a:p>
            <a:pPr marL="0" indent="0" eaLnBrk="1" fontAlgn="auto" hangingPunct="1">
              <a:spcAft>
                <a:spcPts val="0"/>
              </a:spcAft>
              <a:buNone/>
              <a:defRPr/>
            </a:pPr>
            <a:endParaRPr lang="sl-SI" sz="1800" b="1" dirty="0">
              <a:solidFill>
                <a:srgbClr val="002060"/>
              </a:solidFill>
            </a:endParaRPr>
          </a:p>
          <a:p>
            <a:pPr marL="0" indent="0" eaLnBrk="1" fontAlgn="auto" hangingPunct="1">
              <a:spcAft>
                <a:spcPts val="0"/>
              </a:spcAft>
              <a:buNone/>
              <a:defRPr/>
            </a:pPr>
            <a:endParaRPr lang="sl-SI" sz="1800" b="1" dirty="0">
              <a:solidFill>
                <a:srgbClr val="002060"/>
              </a:solidFill>
            </a:endParaRPr>
          </a:p>
          <a:p>
            <a:pPr marL="0" indent="0" eaLnBrk="1" fontAlgn="auto" hangingPunct="1">
              <a:spcAft>
                <a:spcPts val="0"/>
              </a:spcAft>
              <a:buFont typeface="Arial" charset="0"/>
              <a:buNone/>
              <a:defRPr/>
            </a:pPr>
            <a:endParaRPr lang="sl-SI" sz="1800" b="1" dirty="0">
              <a:solidFill>
                <a:srgbClr val="002060"/>
              </a:solidFill>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941168"/>
            <a:ext cx="2601761" cy="171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ravokotnik 8"/>
          <p:cNvSpPr/>
          <p:nvPr/>
        </p:nvSpPr>
        <p:spPr>
          <a:xfrm>
            <a:off x="3131841" y="188640"/>
            <a:ext cx="5472608" cy="1077218"/>
          </a:xfrm>
          <a:prstGeom prst="rect">
            <a:avLst/>
          </a:prstGeom>
          <a:ln/>
        </p:spPr>
        <p:style>
          <a:lnRef idx="1">
            <a:schemeClr val="accent2"/>
          </a:lnRef>
          <a:fillRef idx="2">
            <a:schemeClr val="accent2"/>
          </a:fillRef>
          <a:effectRef idx="1">
            <a:schemeClr val="accent2"/>
          </a:effectRef>
          <a:fontRef idx="minor">
            <a:schemeClr val="dk1"/>
          </a:fontRef>
        </p:style>
        <p:txBody>
          <a:bodyPr wrap="square" anchor="b">
            <a:spAutoFit/>
          </a:bodyPr>
          <a:lstStyle/>
          <a:p>
            <a:pPr marL="0" lvl="1" algn="ctr"/>
            <a:r>
              <a:rPr lang="sl-SI" sz="2000" b="1" kern="0" dirty="0">
                <a:solidFill>
                  <a:srgbClr val="00B0F0"/>
                </a:solidFill>
                <a:effectLst>
                  <a:outerShdw blurRad="38100" dist="38100" dir="2700000" algn="tl">
                    <a:srgbClr val="000000">
                      <a:alpha val="43137"/>
                    </a:srgbClr>
                  </a:outerShdw>
                </a:effectLst>
                <a:cs typeface="Arial" charset="0"/>
              </a:rPr>
              <a:t>Project: </a:t>
            </a:r>
            <a:r>
              <a:rPr lang="en-US" sz="3200" b="1" kern="0" dirty="0" smtClean="0">
                <a:solidFill>
                  <a:srgbClr val="00B0F0"/>
                </a:solidFill>
                <a:effectLst>
                  <a:outerShdw blurRad="38100" dist="38100" dir="2700000" algn="tl">
                    <a:srgbClr val="000000">
                      <a:alpha val="43137"/>
                    </a:srgbClr>
                  </a:outerShdw>
                </a:effectLst>
                <a:cs typeface="Arial" charset="0"/>
              </a:rPr>
              <a:t>AUTOMATIC </a:t>
            </a:r>
            <a:r>
              <a:rPr lang="en-US" sz="3200" b="1" kern="0" dirty="0">
                <a:solidFill>
                  <a:srgbClr val="00B0F0"/>
                </a:solidFill>
                <a:effectLst>
                  <a:outerShdw blurRad="38100" dist="38100" dir="2700000" algn="tl">
                    <a:srgbClr val="000000">
                      <a:alpha val="43137"/>
                    </a:srgbClr>
                  </a:outerShdw>
                </a:effectLst>
                <a:cs typeface="Arial" charset="0"/>
              </a:rPr>
              <a:t>IDENTIFICATION OF BUILDINGS </a:t>
            </a:r>
            <a:r>
              <a:rPr lang="sl-SI" sz="3200" b="1" kern="0" dirty="0">
                <a:solidFill>
                  <a:srgbClr val="00B0F0"/>
                </a:solidFill>
                <a:effectLst>
                  <a:outerShdw blurRad="38100" dist="38100" dir="2700000" algn="tl">
                    <a:srgbClr val="000000">
                      <a:alpha val="43137"/>
                    </a:srgbClr>
                  </a:outerShdw>
                </a:effectLst>
                <a:cs typeface="Arial" charset="0"/>
              </a:rPr>
              <a:t>     </a:t>
            </a:r>
          </a:p>
        </p:txBody>
      </p:sp>
      <p:pic>
        <p:nvPicPr>
          <p:cNvPr id="10" name="Slika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758860"/>
            <a:ext cx="3618357" cy="28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lika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2446" y="4293096"/>
            <a:ext cx="2492476" cy="169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95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30947" y="1556792"/>
            <a:ext cx="8361533" cy="1126691"/>
          </a:xfrm>
        </p:spPr>
        <p:txBody>
          <a:bodyPr>
            <a:normAutofit/>
          </a:bodyPr>
          <a:lstStyle/>
          <a:p>
            <a:pPr>
              <a:lnSpc>
                <a:spcPct val="150000"/>
              </a:lnSpc>
            </a:pPr>
            <a:r>
              <a:rPr lang="sl-SI" sz="2000" kern="0" dirty="0" smtClean="0">
                <a:solidFill>
                  <a:srgbClr val="002060"/>
                </a:solidFill>
                <a:latin typeface="Arial" charset="0"/>
                <a:ea typeface="+mn-ea"/>
                <a:cs typeface="Arial" charset="0"/>
              </a:rPr>
              <a:t>LAND CADASTER </a:t>
            </a:r>
            <a:r>
              <a:rPr lang="sl-SI" sz="2000" b="0" kern="0" dirty="0" smtClean="0">
                <a:solidFill>
                  <a:srgbClr val="002060"/>
                </a:solidFill>
                <a:latin typeface="Arial" charset="0"/>
                <a:ea typeface="+mn-ea"/>
                <a:cs typeface="Arial" charset="0"/>
              </a:rPr>
              <a:t>(Dec 2018):  1.287.101 expert reports</a:t>
            </a:r>
            <a:r>
              <a:rPr lang="sl-SI" sz="2000" kern="0" dirty="0" smtClean="0">
                <a:solidFill>
                  <a:srgbClr val="002060"/>
                </a:solidFill>
                <a:latin typeface="Arial" charset="0"/>
                <a:ea typeface="+mn-ea"/>
                <a:cs typeface="Arial" charset="0"/>
              </a:rPr>
              <a:t/>
            </a:r>
            <a:br>
              <a:rPr lang="sl-SI" sz="2000" kern="0" dirty="0" smtClean="0">
                <a:solidFill>
                  <a:srgbClr val="002060"/>
                </a:solidFill>
                <a:latin typeface="Arial" charset="0"/>
                <a:ea typeface="+mn-ea"/>
                <a:cs typeface="Arial" charset="0"/>
              </a:rPr>
            </a:br>
            <a:r>
              <a:rPr lang="sl-SI" sz="2000" kern="0" dirty="0" smtClean="0">
                <a:solidFill>
                  <a:srgbClr val="002060"/>
                </a:solidFill>
                <a:latin typeface="Arial" charset="0"/>
                <a:ea typeface="+mn-ea"/>
                <a:cs typeface="Arial" charset="0"/>
              </a:rPr>
              <a:t>BUILDING CADASTER</a:t>
            </a:r>
            <a:r>
              <a:rPr lang="sl-SI" sz="2000" b="0" kern="0" dirty="0" smtClean="0">
                <a:solidFill>
                  <a:srgbClr val="002060"/>
                </a:solidFill>
                <a:latin typeface="Arial" charset="0"/>
                <a:ea typeface="+mn-ea"/>
                <a:cs typeface="Arial" charset="0"/>
              </a:rPr>
              <a:t> (Jan 2019):  207.754 expert reports</a:t>
            </a:r>
            <a:endParaRPr lang="sl-SI" sz="3200" b="0" dirty="0">
              <a:solidFill>
                <a:srgbClr val="002060"/>
              </a:solidFill>
            </a:endParaRPr>
          </a:p>
        </p:txBody>
      </p:sp>
      <p:sp>
        <p:nvSpPr>
          <p:cNvPr id="3" name="Pravokotnik 2"/>
          <p:cNvSpPr/>
          <p:nvPr/>
        </p:nvSpPr>
        <p:spPr>
          <a:xfrm>
            <a:off x="2987824" y="188640"/>
            <a:ext cx="5688632"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marL="0" lvl="1" algn="ctr"/>
            <a:r>
              <a:rPr lang="sl-SI" sz="2000" b="1" kern="0" dirty="0" smtClean="0">
                <a:solidFill>
                  <a:srgbClr val="00B0F0"/>
                </a:solidFill>
                <a:effectLst>
                  <a:outerShdw blurRad="38100" dist="38100" dir="2700000" algn="tl">
                    <a:srgbClr val="000000">
                      <a:alpha val="43137"/>
                    </a:srgbClr>
                  </a:outerShdw>
                </a:effectLst>
                <a:cs typeface="Arial" charset="0"/>
              </a:rPr>
              <a:t>Project: </a:t>
            </a:r>
            <a:r>
              <a:rPr lang="sl-SI" sz="3200" b="1" kern="0" dirty="0" smtClean="0">
                <a:solidFill>
                  <a:srgbClr val="00B0F0"/>
                </a:solidFill>
                <a:effectLst>
                  <a:outerShdw blurRad="38100" dist="38100" dir="2700000" algn="tl">
                    <a:srgbClr val="000000">
                      <a:alpha val="43137"/>
                    </a:srgbClr>
                  </a:outerShdw>
                </a:effectLst>
                <a:cs typeface="Arial" charset="0"/>
              </a:rPr>
              <a:t>D</a:t>
            </a:r>
            <a:r>
              <a:rPr lang="en-US" sz="3200" b="1" kern="0" dirty="0" err="1" smtClean="0">
                <a:solidFill>
                  <a:srgbClr val="00B0F0"/>
                </a:solidFill>
                <a:effectLst>
                  <a:outerShdw blurRad="38100" dist="38100" dir="2700000" algn="tl">
                    <a:srgbClr val="000000">
                      <a:alpha val="43137"/>
                    </a:srgbClr>
                  </a:outerShdw>
                </a:effectLst>
                <a:cs typeface="Arial" charset="0"/>
              </a:rPr>
              <a:t>igitiz</a:t>
            </a:r>
            <a:r>
              <a:rPr lang="sl-SI" sz="3200" b="1" kern="0" dirty="0" smtClean="0">
                <a:solidFill>
                  <a:srgbClr val="00B0F0"/>
                </a:solidFill>
                <a:effectLst>
                  <a:outerShdw blurRad="38100" dist="38100" dir="2700000" algn="tl">
                    <a:srgbClr val="000000">
                      <a:alpha val="43137"/>
                    </a:srgbClr>
                  </a:outerShdw>
                </a:effectLst>
                <a:cs typeface="Arial" charset="0"/>
              </a:rPr>
              <a:t>ation of</a:t>
            </a:r>
            <a:r>
              <a:rPr lang="en-US" sz="3200" b="1" kern="0" dirty="0" smtClean="0">
                <a:solidFill>
                  <a:srgbClr val="00B0F0"/>
                </a:solidFill>
                <a:effectLst>
                  <a:outerShdw blurRad="38100" dist="38100" dir="2700000" algn="tl">
                    <a:srgbClr val="000000">
                      <a:alpha val="43137"/>
                    </a:srgbClr>
                  </a:outerShdw>
                </a:effectLst>
                <a:cs typeface="Arial" charset="0"/>
              </a:rPr>
              <a:t> </a:t>
            </a:r>
            <a:r>
              <a:rPr lang="en-US" sz="3200" b="1" kern="0" dirty="0">
                <a:solidFill>
                  <a:srgbClr val="00B0F0"/>
                </a:solidFill>
                <a:effectLst>
                  <a:outerShdw blurRad="38100" dist="38100" dir="2700000" algn="tl">
                    <a:srgbClr val="000000">
                      <a:alpha val="43137"/>
                    </a:srgbClr>
                  </a:outerShdw>
                </a:effectLst>
                <a:cs typeface="Arial" charset="0"/>
              </a:rPr>
              <a:t>the </a:t>
            </a:r>
            <a:r>
              <a:rPr lang="en-US" sz="3200" b="1" kern="0" dirty="0" smtClean="0">
                <a:solidFill>
                  <a:srgbClr val="00B0F0"/>
                </a:solidFill>
                <a:effectLst>
                  <a:outerShdw blurRad="38100" dist="38100" dir="2700000" algn="tl">
                    <a:srgbClr val="000000">
                      <a:alpha val="43137"/>
                    </a:srgbClr>
                  </a:outerShdw>
                </a:effectLst>
                <a:cs typeface="Arial" charset="0"/>
              </a:rPr>
              <a:t>archive</a:t>
            </a:r>
            <a:endParaRPr lang="sl-SI" sz="3200" b="1" kern="0" dirty="0">
              <a:solidFill>
                <a:srgbClr val="00B0F0"/>
              </a:solidFill>
              <a:effectLst>
                <a:outerShdw blurRad="38100" dist="38100" dir="2700000" algn="tl">
                  <a:srgbClr val="000000">
                    <a:alpha val="43137"/>
                  </a:srgbClr>
                </a:outerShdw>
              </a:effectLst>
              <a:cs typeface="Arial" charset="0"/>
            </a:endParaRPr>
          </a:p>
        </p:txBody>
      </p:sp>
      <p:pic>
        <p:nvPicPr>
          <p:cNvPr id="5" name="Picture 3" descr="D:\0\sken_arhi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2884718"/>
            <a:ext cx="5832648" cy="375066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Naslov 1"/>
          <p:cNvSpPr txBox="1">
            <a:spLocks/>
          </p:cNvSpPr>
          <p:nvPr/>
        </p:nvSpPr>
        <p:spPr>
          <a:xfrm>
            <a:off x="6418060" y="4097189"/>
            <a:ext cx="2340187" cy="1703942"/>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342900" indent="-342900">
              <a:lnSpc>
                <a:spcPct val="150000"/>
              </a:lnSpc>
              <a:buFont typeface="Wingdings" panose="05000000000000000000" pitchFamily="2" charset="2"/>
              <a:buChar char="ü"/>
            </a:pPr>
            <a:r>
              <a:rPr lang="sl-SI" sz="2000" dirty="0" err="1" smtClean="0">
                <a:solidFill>
                  <a:srgbClr val="002060"/>
                </a:solidFill>
              </a:rPr>
              <a:t>easier</a:t>
            </a:r>
            <a:r>
              <a:rPr lang="sl-SI" sz="2000" dirty="0" smtClean="0">
                <a:solidFill>
                  <a:srgbClr val="002060"/>
                </a:solidFill>
              </a:rPr>
              <a:t> </a:t>
            </a:r>
            <a:r>
              <a:rPr lang="sl-SI" sz="2000" dirty="0" err="1">
                <a:solidFill>
                  <a:srgbClr val="002060"/>
                </a:solidFill>
              </a:rPr>
              <a:t>access</a:t>
            </a:r>
            <a:endParaRPr lang="sl-SI" sz="2000" dirty="0">
              <a:solidFill>
                <a:srgbClr val="002060"/>
              </a:solidFill>
            </a:endParaRPr>
          </a:p>
          <a:p>
            <a:pPr marL="342900" indent="-342900">
              <a:lnSpc>
                <a:spcPct val="150000"/>
              </a:lnSpc>
              <a:buFont typeface="Wingdings" panose="05000000000000000000" pitchFamily="2" charset="2"/>
              <a:buChar char="ü"/>
            </a:pPr>
            <a:r>
              <a:rPr lang="sl-SI" sz="2000" dirty="0" err="1">
                <a:solidFill>
                  <a:srgbClr val="002060"/>
                </a:solidFill>
              </a:rPr>
              <a:t>transparency</a:t>
            </a:r>
            <a:r>
              <a:rPr lang="sl-SI" sz="2000" dirty="0">
                <a:solidFill>
                  <a:srgbClr val="002060"/>
                </a:solidFill>
              </a:rPr>
              <a:t> </a:t>
            </a:r>
          </a:p>
          <a:p>
            <a:pPr marL="342900" indent="-342900">
              <a:lnSpc>
                <a:spcPct val="150000"/>
              </a:lnSpc>
              <a:buFont typeface="Wingdings" panose="05000000000000000000" pitchFamily="2" charset="2"/>
              <a:buChar char="ü"/>
            </a:pPr>
            <a:r>
              <a:rPr lang="sl-SI" sz="2000" dirty="0" err="1">
                <a:solidFill>
                  <a:srgbClr val="002060"/>
                </a:solidFill>
              </a:rPr>
              <a:t>ease</a:t>
            </a:r>
            <a:r>
              <a:rPr lang="sl-SI" sz="2000" dirty="0">
                <a:solidFill>
                  <a:srgbClr val="002060"/>
                </a:solidFill>
              </a:rPr>
              <a:t> </a:t>
            </a:r>
            <a:r>
              <a:rPr lang="sl-SI" sz="2000" dirty="0" err="1">
                <a:solidFill>
                  <a:srgbClr val="002060"/>
                </a:solidFill>
              </a:rPr>
              <a:t>of</a:t>
            </a:r>
            <a:r>
              <a:rPr lang="sl-SI" sz="2000" dirty="0">
                <a:solidFill>
                  <a:srgbClr val="002060"/>
                </a:solidFill>
              </a:rPr>
              <a:t> </a:t>
            </a:r>
            <a:r>
              <a:rPr lang="sl-SI" sz="2000" dirty="0" err="1">
                <a:solidFill>
                  <a:srgbClr val="002060"/>
                </a:solidFill>
              </a:rPr>
              <a:t>use</a:t>
            </a:r>
            <a:r>
              <a:rPr lang="en-US" sz="2000" kern="0" dirty="0" smtClean="0">
                <a:solidFill>
                  <a:srgbClr val="002060"/>
                </a:solidFill>
                <a:latin typeface="Arial" charset="0"/>
                <a:ea typeface="+mn-ea"/>
                <a:cs typeface="Arial" charset="0"/>
              </a:rPr>
              <a:t/>
            </a:r>
            <a:br>
              <a:rPr lang="en-US" sz="2000" kern="0" dirty="0" smtClean="0">
                <a:solidFill>
                  <a:srgbClr val="002060"/>
                </a:solidFill>
                <a:latin typeface="Arial" charset="0"/>
                <a:ea typeface="+mn-ea"/>
                <a:cs typeface="Arial" charset="0"/>
              </a:rPr>
            </a:br>
            <a:r>
              <a:rPr lang="sl-SI" sz="2000" b="0" kern="0" dirty="0" smtClean="0">
                <a:solidFill>
                  <a:srgbClr val="002060"/>
                </a:solidFill>
                <a:latin typeface="Arial" charset="0"/>
                <a:ea typeface="+mn-ea"/>
                <a:cs typeface="Arial" charset="0"/>
              </a:rPr>
              <a:t/>
            </a:r>
            <a:br>
              <a:rPr lang="sl-SI" sz="2000" b="0" kern="0" dirty="0" smtClean="0">
                <a:solidFill>
                  <a:srgbClr val="002060"/>
                </a:solidFill>
                <a:latin typeface="Arial" charset="0"/>
                <a:ea typeface="+mn-ea"/>
                <a:cs typeface="Arial" charset="0"/>
              </a:rPr>
            </a:br>
            <a:endParaRPr lang="sl-SI" sz="3200" dirty="0">
              <a:solidFill>
                <a:srgbClr val="002060"/>
              </a:solidFill>
            </a:endParaRPr>
          </a:p>
        </p:txBody>
      </p:sp>
      <p:sp>
        <p:nvSpPr>
          <p:cNvPr id="7" name="Naslov 1"/>
          <p:cNvSpPr txBox="1">
            <a:spLocks/>
          </p:cNvSpPr>
          <p:nvPr/>
        </p:nvSpPr>
        <p:spPr>
          <a:xfrm>
            <a:off x="391233" y="2996952"/>
            <a:ext cx="2164543" cy="792088"/>
          </a:xfrm>
          <a:prstGeom prst="rect">
            <a:avLst/>
          </a:prstGeom>
        </p:spPr>
        <p:txBody>
          <a:bodyPr vert="horz" lIns="0" tIns="0" rIns="0" bIns="0" rtlCol="0" anchor="t" anchorCtr="0">
            <a:normAutofit fontScale="97500"/>
          </a:bodyPr>
          <a:lstStyle>
            <a:lvl1pPr algn="l" defTabSz="914400" rtl="0" eaLnBrk="1" latinLnBrk="0" hangingPunct="1">
              <a:spcBef>
                <a:spcPct val="0"/>
              </a:spcBef>
              <a:buNone/>
              <a:defRPr sz="4400" b="1" kern="1200">
                <a:solidFill>
                  <a:srgbClr val="999999"/>
                </a:solidFill>
                <a:latin typeface="Arial" pitchFamily="34" charset="0"/>
                <a:ea typeface="+mj-ea"/>
                <a:cs typeface="Arial" pitchFamily="34" charset="0"/>
              </a:defRPr>
            </a:lvl1pPr>
          </a:lstStyle>
          <a:p>
            <a:r>
              <a:rPr lang="sl-SI" sz="1800" b="0" kern="0" dirty="0" smtClean="0">
                <a:solidFill>
                  <a:srgbClr val="002060"/>
                </a:solidFill>
                <a:latin typeface="Arial" charset="0"/>
                <a:ea typeface="+mn-ea"/>
                <a:cs typeface="Arial" charset="0"/>
              </a:rPr>
              <a:t>LAND CADASTER</a:t>
            </a:r>
          </a:p>
          <a:p>
            <a:r>
              <a:rPr lang="sl-SI" sz="1800" kern="0" dirty="0">
                <a:solidFill>
                  <a:srgbClr val="FFFF00"/>
                </a:solidFill>
                <a:effectLst>
                  <a:outerShdw blurRad="38100" dist="38100" dir="2700000" algn="tl">
                    <a:srgbClr val="000000">
                      <a:alpha val="43137"/>
                    </a:srgbClr>
                  </a:outerShdw>
                </a:effectLst>
                <a:latin typeface="Arial" charset="0"/>
                <a:cs typeface="Arial" charset="0"/>
              </a:rPr>
              <a:t>2018</a:t>
            </a:r>
            <a:r>
              <a:rPr lang="sl-SI" sz="1800" kern="0" dirty="0">
                <a:solidFill>
                  <a:srgbClr val="002060"/>
                </a:solidFill>
                <a:latin typeface="Arial" charset="0"/>
                <a:cs typeface="Arial" charset="0"/>
              </a:rPr>
              <a:t>, </a:t>
            </a:r>
            <a:r>
              <a:rPr lang="sl-SI" sz="1800" kern="0" dirty="0">
                <a:solidFill>
                  <a:srgbClr val="92D050"/>
                </a:solidFill>
                <a:effectLst>
                  <a:outerShdw blurRad="38100" dist="38100" dir="2700000" algn="tl">
                    <a:srgbClr val="000000">
                      <a:alpha val="43137"/>
                    </a:srgbClr>
                  </a:outerShdw>
                </a:effectLst>
                <a:latin typeface="Arial" charset="0"/>
                <a:cs typeface="Arial" charset="0"/>
              </a:rPr>
              <a:t>before 2018</a:t>
            </a:r>
            <a:endParaRPr lang="sl-SI" sz="1800" b="0" kern="0" dirty="0" smtClean="0">
              <a:solidFill>
                <a:srgbClr val="002060"/>
              </a:solidFill>
              <a:latin typeface="Arial" charset="0"/>
              <a:ea typeface="+mn-ea"/>
              <a:cs typeface="Arial" charset="0"/>
            </a:endParaRPr>
          </a:p>
          <a:p>
            <a:endParaRPr lang="sl-SI" sz="3200" b="0" dirty="0">
              <a:solidFill>
                <a:srgbClr val="002060"/>
              </a:solidFill>
            </a:endParaRPr>
          </a:p>
        </p:txBody>
      </p:sp>
    </p:spTree>
    <p:extLst>
      <p:ext uri="{BB962C8B-B14F-4D97-AF65-F5344CB8AC3E}">
        <p14:creationId xmlns:p14="http://schemas.microsoft.com/office/powerpoint/2010/main" val="737904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01040" y="1700808"/>
            <a:ext cx="7909559" cy="5157192"/>
          </a:xfrm>
        </p:spPr>
        <p:txBody>
          <a:bodyPr>
            <a:normAutofit fontScale="90000"/>
          </a:bodyPr>
          <a:lstStyle/>
          <a:p>
            <a:pPr marL="457200" lvl="1"/>
            <a:r>
              <a:rPr lang="sl-SI" sz="2200" b="1" dirty="0" err="1">
                <a:solidFill>
                  <a:srgbClr val="002060"/>
                </a:solidFill>
                <a:latin typeface="Arial" pitchFamily="34" charset="0"/>
                <a:cs typeface="Arial" pitchFamily="34" charset="0"/>
              </a:rPr>
              <a:t>Reasons</a:t>
            </a:r>
            <a:r>
              <a:rPr lang="sl-SI" sz="2200" b="1" dirty="0">
                <a:solidFill>
                  <a:srgbClr val="002060"/>
                </a:solidFill>
                <a:latin typeface="Arial" pitchFamily="34" charset="0"/>
                <a:cs typeface="Arial" pitchFamily="34" charset="0"/>
              </a:rPr>
              <a:t>:</a:t>
            </a:r>
            <a:br>
              <a:rPr lang="sl-SI" sz="2200" b="1" dirty="0">
                <a:solidFill>
                  <a:srgbClr val="002060"/>
                </a:solidFill>
                <a:latin typeface="Arial" pitchFamily="34" charset="0"/>
                <a:cs typeface="Arial" pitchFamily="34" charset="0"/>
              </a:rPr>
            </a:br>
            <a:r>
              <a:rPr lang="sl-SI" sz="2200" b="1" dirty="0">
                <a:solidFill>
                  <a:srgbClr val="002060"/>
                </a:solidFill>
                <a:latin typeface="Arial" pitchFamily="34" charset="0"/>
                <a:cs typeface="Arial" pitchFamily="34" charset="0"/>
              </a:rPr>
              <a:t>- </a:t>
            </a:r>
            <a:r>
              <a:rPr lang="en-US" altLang="sl-SI" sz="2200" b="1" dirty="0">
                <a:solidFill>
                  <a:srgbClr val="002060"/>
                </a:solidFill>
                <a:latin typeface="Arial" pitchFamily="34" charset="0"/>
                <a:cs typeface="Arial" pitchFamily="34" charset="0"/>
              </a:rPr>
              <a:t>outdated </a:t>
            </a:r>
            <a:r>
              <a:rPr lang="sl-SI" altLang="sl-SI" sz="2200" b="1" dirty="0">
                <a:solidFill>
                  <a:srgbClr val="002060"/>
                </a:solidFill>
                <a:latin typeface="Arial" pitchFamily="34" charset="0"/>
                <a:cs typeface="Arial" pitchFamily="34" charset="0"/>
              </a:rPr>
              <a:t>IT</a:t>
            </a:r>
            <a:r>
              <a:rPr lang="en-US" altLang="sl-SI" sz="2200" b="1" dirty="0">
                <a:solidFill>
                  <a:srgbClr val="002060"/>
                </a:solidFill>
                <a:latin typeface="Arial" pitchFamily="34" charset="0"/>
                <a:cs typeface="Arial" pitchFamily="34" charset="0"/>
              </a:rPr>
              <a:t> solutions</a:t>
            </a:r>
            <a:r>
              <a:rPr lang="sl-SI" altLang="sl-SI" sz="2200" b="1" dirty="0">
                <a:solidFill>
                  <a:srgbClr val="002060"/>
                </a:solidFill>
                <a:latin typeface="Arial" pitchFamily="34" charset="0"/>
                <a:cs typeface="Arial" pitchFamily="34" charset="0"/>
              </a:rPr>
              <a:t/>
            </a:r>
            <a:br>
              <a:rPr lang="sl-SI" altLang="sl-SI" sz="2200" b="1" dirty="0">
                <a:solidFill>
                  <a:srgbClr val="002060"/>
                </a:solidFill>
                <a:latin typeface="Arial" pitchFamily="34" charset="0"/>
                <a:cs typeface="Arial" pitchFamily="34" charset="0"/>
              </a:rPr>
            </a:br>
            <a:r>
              <a:rPr lang="sl-SI" altLang="sl-SI" sz="2200" b="1" dirty="0">
                <a:solidFill>
                  <a:srgbClr val="002060"/>
                </a:solidFill>
                <a:latin typeface="Arial" pitchFamily="34" charset="0"/>
                <a:cs typeface="Arial" pitchFamily="34" charset="0"/>
              </a:rPr>
              <a:t/>
            </a:r>
            <a:br>
              <a:rPr lang="sl-SI" altLang="sl-SI" sz="2200" b="1" dirty="0">
                <a:solidFill>
                  <a:srgbClr val="002060"/>
                </a:solidFill>
                <a:latin typeface="Arial" pitchFamily="34" charset="0"/>
                <a:cs typeface="Arial" pitchFamily="34" charset="0"/>
              </a:rPr>
            </a:br>
            <a:r>
              <a:rPr lang="sl-SI" altLang="sl-SI" sz="2200" b="1" dirty="0" err="1">
                <a:solidFill>
                  <a:srgbClr val="002060"/>
                </a:solidFill>
                <a:latin typeface="Arial" pitchFamily="34" charset="0"/>
                <a:cs typeface="Arial" pitchFamily="34" charset="0"/>
              </a:rPr>
              <a:t>Purpose</a:t>
            </a:r>
            <a:r>
              <a:rPr lang="sl-SI" altLang="sl-SI" sz="2200" b="1" dirty="0">
                <a:solidFill>
                  <a:srgbClr val="002060"/>
                </a:solidFill>
                <a:latin typeface="Arial" pitchFamily="34" charset="0"/>
                <a:cs typeface="Arial" pitchFamily="34" charset="0"/>
              </a:rPr>
              <a:t>:</a:t>
            </a:r>
            <a:br>
              <a:rPr lang="sl-SI" altLang="sl-SI" sz="2200" b="1" dirty="0">
                <a:solidFill>
                  <a:srgbClr val="002060"/>
                </a:solidFill>
                <a:latin typeface="Arial" pitchFamily="34" charset="0"/>
                <a:cs typeface="Arial" pitchFamily="34" charset="0"/>
              </a:rPr>
            </a:br>
            <a:r>
              <a:rPr lang="sl-SI" altLang="sl-SI" sz="2200" b="1" dirty="0">
                <a:solidFill>
                  <a:srgbClr val="002060"/>
                </a:solidFill>
                <a:latin typeface="Arial" pitchFamily="34" charset="0"/>
                <a:cs typeface="Arial" pitchFamily="34" charset="0"/>
              </a:rPr>
              <a:t>- </a:t>
            </a:r>
            <a:r>
              <a:rPr lang="en-US" sz="2200" b="1" dirty="0">
                <a:solidFill>
                  <a:srgbClr val="002060"/>
                </a:solidFill>
                <a:latin typeface="Arial" pitchFamily="34" charset="0"/>
                <a:cs typeface="Arial" pitchFamily="34" charset="0"/>
              </a:rPr>
              <a:t>to improve and simplify the real estate records system</a:t>
            </a:r>
            <a:r>
              <a:rPr lang="sl-SI" sz="2200" b="1" dirty="0">
                <a:solidFill>
                  <a:srgbClr val="002060"/>
                </a:solidFill>
                <a:latin typeface="Arial" pitchFamily="34" charset="0"/>
                <a:cs typeface="Arial" pitchFamily="34" charset="0"/>
              </a:rPr>
              <a:t/>
            </a:r>
            <a:br>
              <a:rPr lang="sl-SI" sz="2200" b="1" dirty="0">
                <a:solidFill>
                  <a:srgbClr val="002060"/>
                </a:solidFill>
                <a:latin typeface="Arial" pitchFamily="34" charset="0"/>
                <a:cs typeface="Arial" pitchFamily="34" charset="0"/>
              </a:rPr>
            </a:br>
            <a:r>
              <a:rPr lang="sl-SI" sz="2200" b="1" dirty="0">
                <a:solidFill>
                  <a:srgbClr val="002060"/>
                </a:solidFill>
                <a:latin typeface="Arial" pitchFamily="34" charset="0"/>
                <a:cs typeface="Arial" pitchFamily="34" charset="0"/>
              </a:rPr>
              <a:t>- to </a:t>
            </a:r>
            <a:r>
              <a:rPr lang="sl-SI" sz="2200" b="1" dirty="0" err="1">
                <a:solidFill>
                  <a:srgbClr val="002060"/>
                </a:solidFill>
                <a:latin typeface="Arial" pitchFamily="34" charset="0"/>
                <a:cs typeface="Arial" pitchFamily="34" charset="0"/>
              </a:rPr>
              <a:t>achieve</a:t>
            </a:r>
            <a:r>
              <a:rPr lang="sl-SI" sz="2200" b="1" dirty="0">
                <a:solidFill>
                  <a:srgbClr val="002060"/>
                </a:solidFill>
                <a:latin typeface="Arial" pitchFamily="34" charset="0"/>
                <a:cs typeface="Arial" pitchFamily="34" charset="0"/>
              </a:rPr>
              <a:t> </a:t>
            </a:r>
            <a:r>
              <a:rPr lang="en-US" sz="2200" b="1" dirty="0">
                <a:solidFill>
                  <a:srgbClr val="002060"/>
                </a:solidFill>
                <a:latin typeface="Arial" pitchFamily="34" charset="0"/>
                <a:cs typeface="Arial" pitchFamily="34" charset="0"/>
              </a:rPr>
              <a:t>the integrity of real estate data</a:t>
            </a:r>
            <a:r>
              <a:rPr lang="sl-SI" sz="2200" b="1" dirty="0">
                <a:solidFill>
                  <a:srgbClr val="002060"/>
                </a:solidFill>
                <a:latin typeface="Arial" pitchFamily="34" charset="0"/>
                <a:cs typeface="Arial" pitchFamily="34" charset="0"/>
              </a:rPr>
              <a:t/>
            </a:r>
            <a:br>
              <a:rPr lang="sl-SI" sz="2200" b="1" dirty="0">
                <a:solidFill>
                  <a:srgbClr val="002060"/>
                </a:solidFill>
                <a:latin typeface="Arial" pitchFamily="34" charset="0"/>
                <a:cs typeface="Arial" pitchFamily="34" charset="0"/>
              </a:rPr>
            </a:br>
            <a:r>
              <a:rPr lang="sl-SI" sz="2200" b="1" dirty="0">
                <a:solidFill>
                  <a:srgbClr val="002060"/>
                </a:solidFill>
                <a:latin typeface="Arial" pitchFamily="34" charset="0"/>
                <a:cs typeface="Arial" pitchFamily="34" charset="0"/>
              </a:rPr>
              <a:t>- </a:t>
            </a:r>
            <a:r>
              <a:rPr lang="en-US" sz="2200" b="1" dirty="0">
                <a:solidFill>
                  <a:srgbClr val="002060"/>
                </a:solidFill>
                <a:latin typeface="Arial" pitchFamily="34" charset="0"/>
                <a:cs typeface="Arial" pitchFamily="34" charset="0"/>
              </a:rPr>
              <a:t>better data and process connectivity</a:t>
            </a:r>
            <a:r>
              <a:rPr lang="sl-SI" sz="2200" b="1" dirty="0">
                <a:solidFill>
                  <a:srgbClr val="002060"/>
                </a:solidFill>
                <a:latin typeface="Arial" pitchFamily="34" charset="0"/>
                <a:cs typeface="Arial" pitchFamily="34" charset="0"/>
              </a:rPr>
              <a:t/>
            </a:r>
            <a:br>
              <a:rPr lang="sl-SI" sz="2200" b="1" dirty="0">
                <a:solidFill>
                  <a:srgbClr val="002060"/>
                </a:solidFill>
                <a:latin typeface="Arial" pitchFamily="34" charset="0"/>
                <a:cs typeface="Arial" pitchFamily="34" charset="0"/>
              </a:rPr>
            </a:br>
            <a:r>
              <a:rPr lang="sl-SI" sz="2200" b="1" dirty="0">
                <a:solidFill>
                  <a:srgbClr val="002060"/>
                </a:solidFill>
                <a:latin typeface="Arial" pitchFamily="34" charset="0"/>
                <a:cs typeface="Arial" pitchFamily="34" charset="0"/>
              </a:rPr>
              <a:t>- </a:t>
            </a:r>
            <a:r>
              <a:rPr lang="en-US" sz="2200" b="1" dirty="0">
                <a:solidFill>
                  <a:srgbClr val="002060"/>
                </a:solidFill>
                <a:latin typeface="Arial" pitchFamily="34" charset="0"/>
                <a:cs typeface="Arial" pitchFamily="34" charset="0"/>
              </a:rPr>
              <a:t>effective data maintenance</a:t>
            </a:r>
            <a:r>
              <a:rPr lang="sl-SI" sz="2700" b="0" dirty="0">
                <a:solidFill>
                  <a:srgbClr val="002060"/>
                </a:solidFill>
              </a:rPr>
              <a:t/>
            </a:r>
            <a:br>
              <a:rPr lang="sl-SI" sz="2700" b="0" dirty="0">
                <a:solidFill>
                  <a:srgbClr val="002060"/>
                </a:solidFill>
              </a:rPr>
            </a:br>
            <a:r>
              <a:rPr lang="sl-SI" sz="2200" b="1" dirty="0">
                <a:solidFill>
                  <a:srgbClr val="FF0000"/>
                </a:solidFill>
                <a:latin typeface="Arial" pitchFamily="34" charset="0"/>
                <a:cs typeface="Arial" pitchFamily="34" charset="0"/>
              </a:rPr>
              <a:t>- </a:t>
            </a:r>
            <a:r>
              <a:rPr lang="en-US" sz="2200" b="1" dirty="0">
                <a:solidFill>
                  <a:srgbClr val="FF0000"/>
                </a:solidFill>
                <a:latin typeface="Arial" pitchFamily="34" charset="0"/>
                <a:cs typeface="Arial" pitchFamily="34" charset="0"/>
              </a:rPr>
              <a:t>better quality of real estate data</a:t>
            </a:r>
            <a:r>
              <a:rPr lang="sl-SI" sz="2200" b="1" dirty="0">
                <a:solidFill>
                  <a:srgbClr val="FF0000"/>
                </a:solidFill>
                <a:latin typeface="Arial" pitchFamily="34" charset="0"/>
                <a:cs typeface="Arial" pitchFamily="34" charset="0"/>
              </a:rPr>
              <a:t/>
            </a:r>
            <a:br>
              <a:rPr lang="sl-SI" sz="2200" b="1" dirty="0">
                <a:solidFill>
                  <a:srgbClr val="FF0000"/>
                </a:solidFill>
                <a:latin typeface="Arial" pitchFamily="34" charset="0"/>
                <a:cs typeface="Arial" pitchFamily="34" charset="0"/>
              </a:rPr>
            </a:br>
            <a:r>
              <a:rPr lang="sl-SI" sz="2200" b="1" dirty="0">
                <a:solidFill>
                  <a:srgbClr val="FF0000"/>
                </a:solidFill>
                <a:latin typeface="Arial" pitchFamily="34" charset="0"/>
                <a:cs typeface="Arial" pitchFamily="34" charset="0"/>
              </a:rPr>
              <a:t>- </a:t>
            </a:r>
            <a:r>
              <a:rPr lang="en-US" sz="2200" b="1" dirty="0">
                <a:solidFill>
                  <a:srgbClr val="FF0000"/>
                </a:solidFill>
                <a:latin typeface="Arial" pitchFamily="34" charset="0"/>
                <a:cs typeface="Arial" pitchFamily="34" charset="0"/>
              </a:rPr>
              <a:t>simple and effective use of real estate data</a:t>
            </a:r>
            <a:r>
              <a:rPr lang="sl-SI" sz="2700" b="0" dirty="0" smtClean="0">
                <a:solidFill>
                  <a:srgbClr val="FF0000"/>
                </a:solidFill>
              </a:rPr>
              <a:t/>
            </a:r>
            <a:br>
              <a:rPr lang="sl-SI" sz="2700" b="0" dirty="0" smtClean="0">
                <a:solidFill>
                  <a:srgbClr val="FF0000"/>
                </a:solidFill>
              </a:rPr>
            </a:br>
            <a:r>
              <a:rPr lang="sl-SI" sz="2700" b="0" dirty="0" smtClean="0">
                <a:solidFill>
                  <a:srgbClr val="FF0000"/>
                </a:solidFill>
              </a:rPr>
              <a:t/>
            </a:r>
            <a:br>
              <a:rPr lang="sl-SI" sz="2700" b="0" dirty="0" smtClean="0">
                <a:solidFill>
                  <a:srgbClr val="FF0000"/>
                </a:solidFill>
              </a:rPr>
            </a:br>
            <a:r>
              <a:rPr lang="sl-SI" sz="2200" b="1" dirty="0">
                <a:solidFill>
                  <a:srgbClr val="002060"/>
                </a:solidFill>
                <a:latin typeface="Arial" pitchFamily="34" charset="0"/>
                <a:cs typeface="Arial" pitchFamily="34" charset="0"/>
              </a:rPr>
              <a:t>GOALS:</a:t>
            </a:r>
            <a:br>
              <a:rPr lang="sl-SI" sz="2200" b="1" dirty="0">
                <a:solidFill>
                  <a:srgbClr val="002060"/>
                </a:solidFill>
                <a:latin typeface="Arial" pitchFamily="34" charset="0"/>
                <a:cs typeface="Arial" pitchFamily="34" charset="0"/>
              </a:rPr>
            </a:br>
            <a:r>
              <a:rPr lang="sl-SI" sz="2200" b="1" dirty="0" smtClean="0">
                <a:solidFill>
                  <a:srgbClr val="002060"/>
                </a:solidFill>
                <a:latin typeface="Arial" pitchFamily="34" charset="0"/>
                <a:cs typeface="Arial" pitchFamily="34" charset="0"/>
              </a:rPr>
              <a:t>- S</a:t>
            </a:r>
            <a:r>
              <a:rPr lang="en-US" sz="2200" b="1" dirty="0">
                <a:solidFill>
                  <a:srgbClr val="002060"/>
                </a:solidFill>
                <a:latin typeface="Arial" pitchFamily="34" charset="0"/>
                <a:cs typeface="Arial" pitchFamily="34" charset="0"/>
              </a:rPr>
              <a:t>ingle entry point for all users</a:t>
            </a:r>
            <a:r>
              <a:rPr lang="sl-SI" sz="2200" b="1" dirty="0">
                <a:solidFill>
                  <a:srgbClr val="002060"/>
                </a:solidFill>
                <a:latin typeface="Arial" pitchFamily="34" charset="0"/>
                <a:cs typeface="Arial" pitchFamily="34" charset="0"/>
              </a:rPr>
              <a:t/>
            </a:r>
            <a:br>
              <a:rPr lang="sl-SI" sz="2200" b="1" dirty="0">
                <a:solidFill>
                  <a:srgbClr val="002060"/>
                </a:solidFill>
                <a:latin typeface="Arial" pitchFamily="34" charset="0"/>
                <a:cs typeface="Arial" pitchFamily="34" charset="0"/>
              </a:rPr>
            </a:br>
            <a:r>
              <a:rPr lang="sl-SI" sz="2200" b="1" dirty="0" smtClean="0">
                <a:solidFill>
                  <a:srgbClr val="002060"/>
                </a:solidFill>
                <a:latin typeface="Arial" pitchFamily="34" charset="0"/>
                <a:cs typeface="Arial" pitchFamily="34" charset="0"/>
              </a:rPr>
              <a:t>- </a:t>
            </a:r>
            <a:r>
              <a:rPr lang="sl-SI" sz="2200" b="1" dirty="0" err="1" smtClean="0">
                <a:solidFill>
                  <a:srgbClr val="002060"/>
                </a:solidFill>
                <a:latin typeface="Arial" pitchFamily="34" charset="0"/>
                <a:cs typeface="Arial" pitchFamily="34" charset="0"/>
              </a:rPr>
              <a:t>Electronic</a:t>
            </a:r>
            <a:r>
              <a:rPr lang="sl-SI" sz="2200" b="1" dirty="0" smtClean="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submission</a:t>
            </a:r>
            <a:r>
              <a:rPr lang="sl-SI" sz="2200" b="1" dirty="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of</a:t>
            </a:r>
            <a:r>
              <a:rPr lang="sl-SI" sz="2200" b="1" dirty="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all</a:t>
            </a:r>
            <a:r>
              <a:rPr lang="sl-SI" sz="2200" b="1" dirty="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expert</a:t>
            </a:r>
            <a:r>
              <a:rPr lang="sl-SI" sz="2200" b="1" dirty="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reports</a:t>
            </a:r>
            <a:r>
              <a:rPr lang="sl-SI" sz="2200" b="1" dirty="0">
                <a:solidFill>
                  <a:srgbClr val="002060"/>
                </a:solidFill>
                <a:latin typeface="Arial" pitchFamily="34" charset="0"/>
                <a:cs typeface="Arial" pitchFamily="34" charset="0"/>
              </a:rPr>
              <a:t/>
            </a:r>
            <a:br>
              <a:rPr lang="sl-SI" sz="2200" b="1" dirty="0">
                <a:solidFill>
                  <a:srgbClr val="002060"/>
                </a:solidFill>
                <a:latin typeface="Arial" pitchFamily="34" charset="0"/>
                <a:cs typeface="Arial" pitchFamily="34" charset="0"/>
              </a:rPr>
            </a:br>
            <a:r>
              <a:rPr lang="sl-SI" sz="2200" b="1" dirty="0" smtClean="0">
                <a:solidFill>
                  <a:srgbClr val="002060"/>
                </a:solidFill>
                <a:latin typeface="Arial" pitchFamily="34" charset="0"/>
                <a:cs typeface="Arial" pitchFamily="34" charset="0"/>
              </a:rPr>
              <a:t>- </a:t>
            </a:r>
            <a:r>
              <a:rPr lang="sl-SI" sz="2200" b="1" dirty="0" err="1" smtClean="0">
                <a:solidFill>
                  <a:srgbClr val="002060"/>
                </a:solidFill>
                <a:latin typeface="Arial" pitchFamily="34" charset="0"/>
                <a:cs typeface="Arial" pitchFamily="34" charset="0"/>
              </a:rPr>
              <a:t>Automatic</a:t>
            </a:r>
            <a:r>
              <a:rPr lang="sl-SI" sz="2200" b="1" dirty="0" smtClean="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controls</a:t>
            </a:r>
            <a:r>
              <a:rPr lang="sl-SI" sz="2200" b="1" dirty="0">
                <a:solidFill>
                  <a:srgbClr val="002060"/>
                </a:solidFill>
                <a:latin typeface="Arial" pitchFamily="34" charset="0"/>
                <a:cs typeface="Arial" pitchFamily="34" charset="0"/>
              </a:rPr>
              <a:t> </a:t>
            </a:r>
            <a:r>
              <a:rPr lang="sl-SI" sz="2200" b="1" dirty="0" err="1">
                <a:solidFill>
                  <a:srgbClr val="002060"/>
                </a:solidFill>
                <a:latin typeface="Arial" pitchFamily="34" charset="0"/>
                <a:cs typeface="Arial" pitchFamily="34" charset="0"/>
              </a:rPr>
              <a:t>within</a:t>
            </a:r>
            <a:r>
              <a:rPr lang="sl-SI" sz="2200" b="1" dirty="0">
                <a:solidFill>
                  <a:srgbClr val="002060"/>
                </a:solidFill>
                <a:latin typeface="Arial" pitchFamily="34" charset="0"/>
                <a:cs typeface="Arial" pitchFamily="34" charset="0"/>
              </a:rPr>
              <a:t> IT </a:t>
            </a:r>
            <a:r>
              <a:rPr lang="sl-SI" sz="2200" b="1" dirty="0" err="1">
                <a:solidFill>
                  <a:srgbClr val="002060"/>
                </a:solidFill>
                <a:latin typeface="Arial" pitchFamily="34" charset="0"/>
                <a:cs typeface="Arial" pitchFamily="34" charset="0"/>
              </a:rPr>
              <a:t>solution</a:t>
            </a:r>
            <a:r>
              <a:rPr lang="sl-SI" altLang="sl-SI" sz="2000" b="1" dirty="0">
                <a:solidFill>
                  <a:srgbClr val="002060"/>
                </a:solidFill>
                <a:latin typeface="Arial" pitchFamily="34" charset="0"/>
                <a:cs typeface="Arial" pitchFamily="34" charset="0"/>
              </a:rPr>
              <a:t/>
            </a:r>
            <a:br>
              <a:rPr lang="sl-SI" altLang="sl-SI" sz="2000" b="1" dirty="0">
                <a:solidFill>
                  <a:srgbClr val="002060"/>
                </a:solidFill>
                <a:latin typeface="Arial" pitchFamily="34" charset="0"/>
                <a:cs typeface="Arial" pitchFamily="34" charset="0"/>
              </a:rPr>
            </a:br>
            <a:r>
              <a:rPr lang="sl-SI" sz="2400" b="0" dirty="0" smtClean="0">
                <a:solidFill>
                  <a:srgbClr val="002060"/>
                </a:solidFill>
              </a:rPr>
              <a:t/>
            </a:r>
            <a:br>
              <a:rPr lang="sl-SI" sz="2400" b="0" dirty="0" smtClean="0">
                <a:solidFill>
                  <a:srgbClr val="002060"/>
                </a:solidFill>
              </a:rPr>
            </a:br>
            <a:r>
              <a:rPr lang="sl-SI" sz="2400" b="0" dirty="0">
                <a:solidFill>
                  <a:srgbClr val="002060"/>
                </a:solidFill>
              </a:rPr>
              <a:t/>
            </a:r>
            <a:br>
              <a:rPr lang="sl-SI" sz="2400" b="0" dirty="0">
                <a:solidFill>
                  <a:srgbClr val="002060"/>
                </a:solidFill>
              </a:rPr>
            </a:br>
            <a:endParaRPr lang="sl-SI" sz="2400" b="0" kern="0" dirty="0">
              <a:solidFill>
                <a:srgbClr val="002060"/>
              </a:solidFill>
              <a:latin typeface="Arial" charset="0"/>
              <a:ea typeface="+mn-ea"/>
              <a:cs typeface="Arial" charset="0"/>
            </a:endParaRPr>
          </a:p>
        </p:txBody>
      </p:sp>
      <p:sp>
        <p:nvSpPr>
          <p:cNvPr id="6" name="Pravokotnik 5"/>
          <p:cNvSpPr/>
          <p:nvPr/>
        </p:nvSpPr>
        <p:spPr>
          <a:xfrm>
            <a:off x="3347863" y="188640"/>
            <a:ext cx="5256585" cy="830997"/>
          </a:xfrm>
          <a:prstGeom prst="rect">
            <a:avLst/>
          </a:prstGeom>
          <a:ln/>
        </p:spPr>
        <p:style>
          <a:lnRef idx="1">
            <a:schemeClr val="accent1"/>
          </a:lnRef>
          <a:fillRef idx="3">
            <a:schemeClr val="accent1"/>
          </a:fillRef>
          <a:effectRef idx="2">
            <a:schemeClr val="accent1"/>
          </a:effectRef>
          <a:fontRef idx="minor">
            <a:schemeClr val="lt1"/>
          </a:fontRef>
        </p:style>
        <p:txBody>
          <a:bodyPr wrap="square" anchor="b">
            <a:spAutoFit/>
          </a:bodyPr>
          <a:lstStyle/>
          <a:p>
            <a:pPr marL="0" lvl="1" algn="ctr"/>
            <a:r>
              <a:rPr lang="sl-SI" sz="2000" b="1" kern="0" dirty="0" smtClean="0">
                <a:solidFill>
                  <a:schemeClr val="bg1"/>
                </a:solidFill>
                <a:effectLst>
                  <a:outerShdw blurRad="38100" dist="38100" dir="2700000" algn="tl">
                    <a:srgbClr val="000000">
                      <a:alpha val="43137"/>
                    </a:srgbClr>
                  </a:outerShdw>
                </a:effectLst>
                <a:latin typeface="Arial" charset="0"/>
                <a:cs typeface="Arial" charset="0"/>
              </a:rPr>
              <a:t>Project: </a:t>
            </a:r>
            <a:r>
              <a:rPr lang="en-US" sz="2400" b="1" kern="0" dirty="0" smtClean="0">
                <a:solidFill>
                  <a:schemeClr val="bg1"/>
                </a:solidFill>
                <a:effectLst>
                  <a:outerShdw blurRad="38100" dist="38100" dir="2700000" algn="tl">
                    <a:srgbClr val="000000">
                      <a:alpha val="43137"/>
                    </a:srgbClr>
                  </a:outerShdw>
                </a:effectLst>
                <a:latin typeface="Arial" charset="0"/>
                <a:cs typeface="Arial" charset="0"/>
              </a:rPr>
              <a:t>IT RENOVATION</a:t>
            </a:r>
            <a:r>
              <a:rPr lang="sl-SI" sz="2400" b="1" kern="0" dirty="0">
                <a:solidFill>
                  <a:schemeClr val="bg1"/>
                </a:solidFill>
                <a:effectLst>
                  <a:outerShdw blurRad="38100" dist="38100" dir="2700000" algn="tl">
                    <a:srgbClr val="000000">
                      <a:alpha val="43137"/>
                    </a:srgbClr>
                  </a:outerShdw>
                </a:effectLst>
                <a:latin typeface="Arial" charset="0"/>
                <a:cs typeface="Arial" charset="0"/>
              </a:rPr>
              <a:t> </a:t>
            </a:r>
            <a:r>
              <a:rPr lang="sl-SI" sz="2400" b="1" kern="0" dirty="0" err="1" smtClean="0">
                <a:solidFill>
                  <a:schemeClr val="bg1"/>
                </a:solidFill>
                <a:effectLst>
                  <a:outerShdw blurRad="38100" dist="38100" dir="2700000" algn="tl">
                    <a:srgbClr val="000000">
                      <a:alpha val="43137"/>
                    </a:srgbClr>
                  </a:outerShdw>
                </a:effectLst>
                <a:latin typeface="Arial" charset="0"/>
                <a:cs typeface="Arial" charset="0"/>
              </a:rPr>
              <a:t>of</a:t>
            </a:r>
            <a:r>
              <a:rPr lang="sl-SI" sz="2400" b="1" kern="0" dirty="0" smtClean="0">
                <a:solidFill>
                  <a:schemeClr val="bg1"/>
                </a:solidFill>
                <a:effectLst>
                  <a:outerShdw blurRad="38100" dist="38100" dir="2700000" algn="tl">
                    <a:srgbClr val="000000">
                      <a:alpha val="43137"/>
                    </a:srgbClr>
                  </a:outerShdw>
                </a:effectLst>
                <a:latin typeface="Arial" charset="0"/>
                <a:cs typeface="Arial" charset="0"/>
              </a:rPr>
              <a:t> </a:t>
            </a:r>
          </a:p>
          <a:p>
            <a:pPr marL="0" lvl="1" algn="ctr"/>
            <a:r>
              <a:rPr lang="sl-SI" sz="2400" b="1" kern="0" dirty="0" smtClean="0">
                <a:solidFill>
                  <a:schemeClr val="bg1"/>
                </a:solidFill>
                <a:effectLst>
                  <a:outerShdw blurRad="38100" dist="38100" dir="2700000" algn="tl">
                    <a:srgbClr val="000000">
                      <a:alpha val="43137"/>
                    </a:srgbClr>
                  </a:outerShdw>
                </a:effectLst>
                <a:latin typeface="Arial" charset="0"/>
                <a:cs typeface="Arial" charset="0"/>
              </a:rPr>
              <a:t>the real estate records system</a:t>
            </a:r>
            <a:endParaRPr lang="sl-SI" sz="2400" b="1" kern="0"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830728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3"/>
          <p:cNvSpPr>
            <a:spLocks noChangeArrowheads="1"/>
          </p:cNvSpPr>
          <p:nvPr/>
        </p:nvSpPr>
        <p:spPr bwMode="auto">
          <a:xfrm>
            <a:off x="827584" y="4797152"/>
            <a:ext cx="72728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lvl="1">
              <a:lnSpc>
                <a:spcPct val="150000"/>
              </a:lnSpc>
              <a:buClr>
                <a:srgbClr val="003399"/>
              </a:buClr>
              <a:buFont typeface="Wingdings" pitchFamily="2" charset="2"/>
              <a:buChar char="þ"/>
            </a:pPr>
            <a:r>
              <a:rPr lang="sl-SI" altLang="sl-SI" sz="2000" b="1" dirty="0" smtClean="0">
                <a:solidFill>
                  <a:srgbClr val="002060"/>
                </a:solidFill>
                <a:latin typeface="Arial" pitchFamily="34" charset="0"/>
                <a:ea typeface="+mj-ea"/>
                <a:cs typeface="Arial" pitchFamily="34" charset="0"/>
              </a:rPr>
              <a:t>C</a:t>
            </a:r>
            <a:r>
              <a:rPr lang="en-US" altLang="en-US" sz="2000" b="1" dirty="0" err="1" smtClean="0">
                <a:solidFill>
                  <a:srgbClr val="002060"/>
                </a:solidFill>
                <a:latin typeface="Arial" pitchFamily="34" charset="0"/>
                <a:ea typeface="+mj-ea"/>
                <a:cs typeface="Arial" pitchFamily="34" charset="0"/>
              </a:rPr>
              <a:t>onnection</a:t>
            </a:r>
            <a:r>
              <a:rPr lang="en-US" altLang="en-US" sz="2000" b="1" dirty="0" smtClean="0">
                <a:solidFill>
                  <a:srgbClr val="002060"/>
                </a:solidFill>
                <a:latin typeface="Arial" pitchFamily="34" charset="0"/>
                <a:ea typeface="+mj-ea"/>
                <a:cs typeface="Arial" pitchFamily="34" charset="0"/>
              </a:rPr>
              <a:t> </a:t>
            </a:r>
            <a:r>
              <a:rPr lang="en-US" altLang="en-US" sz="2000" b="1" dirty="0">
                <a:solidFill>
                  <a:srgbClr val="002060"/>
                </a:solidFill>
                <a:latin typeface="Arial" pitchFamily="34" charset="0"/>
                <a:ea typeface="+mj-ea"/>
                <a:cs typeface="Arial" pitchFamily="34" charset="0"/>
              </a:rPr>
              <a:t>with other information systems    </a:t>
            </a:r>
            <a:endParaRPr lang="sl-SI" altLang="en-US" sz="2000" b="1" dirty="0" smtClean="0">
              <a:solidFill>
                <a:srgbClr val="002060"/>
              </a:solidFill>
              <a:latin typeface="Arial" pitchFamily="34" charset="0"/>
              <a:ea typeface="+mj-ea"/>
              <a:cs typeface="Arial" pitchFamily="34" charset="0"/>
            </a:endParaRPr>
          </a:p>
          <a:p>
            <a:pPr lvl="1">
              <a:lnSpc>
                <a:spcPct val="150000"/>
              </a:lnSpc>
              <a:buClr>
                <a:srgbClr val="003399"/>
              </a:buClr>
              <a:buFont typeface="Wingdings" pitchFamily="2" charset="2"/>
              <a:buChar char="þ"/>
            </a:pPr>
            <a:r>
              <a:rPr lang="sl-SI" altLang="en-US" sz="2000" b="1" dirty="0" smtClean="0">
                <a:solidFill>
                  <a:srgbClr val="002060"/>
                </a:solidFill>
                <a:latin typeface="Arial" pitchFamily="34" charset="0"/>
                <a:ea typeface="+mj-ea"/>
                <a:cs typeface="Arial" pitchFamily="34" charset="0"/>
              </a:rPr>
              <a:t>E-</a:t>
            </a:r>
            <a:r>
              <a:rPr lang="en-US" altLang="en-US" sz="2000" b="1" dirty="0" smtClean="0">
                <a:solidFill>
                  <a:srgbClr val="002060"/>
                </a:solidFill>
                <a:latin typeface="Arial" pitchFamily="34" charset="0"/>
                <a:ea typeface="+mj-ea"/>
                <a:cs typeface="Arial" pitchFamily="34" charset="0"/>
              </a:rPr>
              <a:t>commerce </a:t>
            </a:r>
            <a:r>
              <a:rPr lang="sl-SI" altLang="en-US" sz="2000" b="1" dirty="0" smtClean="0">
                <a:solidFill>
                  <a:srgbClr val="002060"/>
                </a:solidFill>
                <a:latin typeface="Arial" pitchFamily="34" charset="0"/>
                <a:ea typeface="+mj-ea"/>
                <a:cs typeface="Arial" pitchFamily="34" charset="0"/>
              </a:rPr>
              <a:t>for all users</a:t>
            </a:r>
          </a:p>
          <a:p>
            <a:pPr lvl="1">
              <a:lnSpc>
                <a:spcPct val="150000"/>
              </a:lnSpc>
              <a:buClr>
                <a:srgbClr val="003399"/>
              </a:buClr>
              <a:buFont typeface="Wingdings" pitchFamily="2" charset="2"/>
              <a:buChar char="þ"/>
            </a:pPr>
            <a:r>
              <a:rPr lang="sl-SI" altLang="en-US" sz="2000" b="1" dirty="0" smtClean="0">
                <a:solidFill>
                  <a:srgbClr val="002060"/>
                </a:solidFill>
                <a:latin typeface="Arial" pitchFamily="34" charset="0"/>
                <a:ea typeface="+mj-ea"/>
                <a:cs typeface="Arial" pitchFamily="34" charset="0"/>
              </a:rPr>
              <a:t>O</a:t>
            </a:r>
            <a:r>
              <a:rPr lang="en-US" altLang="en-US" sz="2000" b="1" dirty="0" err="1" smtClean="0">
                <a:solidFill>
                  <a:srgbClr val="002060"/>
                </a:solidFill>
                <a:latin typeface="Arial" pitchFamily="34" charset="0"/>
                <a:ea typeface="+mj-ea"/>
                <a:cs typeface="Arial" pitchFamily="34" charset="0"/>
              </a:rPr>
              <a:t>ptimization</a:t>
            </a:r>
            <a:r>
              <a:rPr lang="en-US" altLang="en-US" sz="2000" b="1" dirty="0" smtClean="0">
                <a:solidFill>
                  <a:srgbClr val="002060"/>
                </a:solidFill>
                <a:latin typeface="Arial" pitchFamily="34" charset="0"/>
                <a:ea typeface="+mj-ea"/>
                <a:cs typeface="Arial" pitchFamily="34" charset="0"/>
              </a:rPr>
              <a:t> </a:t>
            </a:r>
            <a:r>
              <a:rPr lang="en-US" altLang="en-US" sz="2000" b="1" dirty="0">
                <a:solidFill>
                  <a:srgbClr val="002060"/>
                </a:solidFill>
                <a:latin typeface="Arial" pitchFamily="34" charset="0"/>
                <a:ea typeface="+mj-ea"/>
                <a:cs typeface="Arial" pitchFamily="34" charset="0"/>
              </a:rPr>
              <a:t>and uniform way of data maintenance </a:t>
            </a:r>
            <a:r>
              <a:rPr lang="en-US" altLang="en-US" sz="2000" b="1" dirty="0" smtClean="0">
                <a:solidFill>
                  <a:srgbClr val="002060"/>
                </a:solidFill>
                <a:latin typeface="Arial" pitchFamily="34" charset="0"/>
                <a:ea typeface="+mj-ea"/>
                <a:cs typeface="Arial" pitchFamily="34" charset="0"/>
              </a:rPr>
              <a:t>and</a:t>
            </a:r>
            <a:r>
              <a:rPr lang="sl-SI" altLang="en-US" sz="2000" b="1" dirty="0" smtClean="0">
                <a:solidFill>
                  <a:srgbClr val="002060"/>
                </a:solidFill>
                <a:latin typeface="Arial" pitchFamily="34" charset="0"/>
                <a:ea typeface="+mj-ea"/>
                <a:cs typeface="Arial" pitchFamily="34" charset="0"/>
              </a:rPr>
              <a:t> procedures management</a:t>
            </a:r>
            <a:endParaRPr lang="en-US" altLang="en-US" sz="2000" b="1" dirty="0">
              <a:solidFill>
                <a:srgbClr val="002060"/>
              </a:solidFill>
              <a:latin typeface="Arial" pitchFamily="34" charset="0"/>
              <a:ea typeface="+mj-ea"/>
              <a:cs typeface="Arial" pitchFamily="34" charset="0"/>
            </a:endParaRPr>
          </a:p>
          <a:p>
            <a:pPr>
              <a:buClr>
                <a:srgbClr val="003399"/>
              </a:buClr>
              <a:buFont typeface="Wingdings" pitchFamily="2" charset="2"/>
              <a:buChar char="þ"/>
            </a:pPr>
            <a:endParaRPr lang="sl-SI" altLang="sl-SI" sz="2400" b="1" dirty="0">
              <a:solidFill>
                <a:srgbClr val="002060"/>
              </a:solidFill>
              <a:latin typeface="Arial" pitchFamily="34" charset="0"/>
              <a:ea typeface="+mj-ea"/>
              <a:cs typeface="Arial" pitchFamily="34" charset="0"/>
            </a:endParaRPr>
          </a:p>
        </p:txBody>
      </p:sp>
      <p:grpSp>
        <p:nvGrpSpPr>
          <p:cNvPr id="28" name="Skupina 27"/>
          <p:cNvGrpSpPr/>
          <p:nvPr/>
        </p:nvGrpSpPr>
        <p:grpSpPr>
          <a:xfrm>
            <a:off x="1331640" y="1916832"/>
            <a:ext cx="6255469" cy="2664296"/>
            <a:chOff x="1412875" y="3869366"/>
            <a:chExt cx="6169025" cy="2743200"/>
          </a:xfrm>
        </p:grpSpPr>
        <p:sp>
          <p:nvSpPr>
            <p:cNvPr id="29" name="Pravokotnik 28"/>
            <p:cNvSpPr/>
            <p:nvPr/>
          </p:nvSpPr>
          <p:spPr>
            <a:xfrm>
              <a:off x="1412875" y="3869366"/>
              <a:ext cx="6169025" cy="27432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dirty="0"/>
            </a:p>
          </p:txBody>
        </p:sp>
        <p:sp>
          <p:nvSpPr>
            <p:cNvPr id="30" name="Text Box 59"/>
            <p:cNvSpPr txBox="1">
              <a:spLocks noChangeArrowheads="1"/>
            </p:cNvSpPr>
            <p:nvPr/>
          </p:nvSpPr>
          <p:spPr bwMode="auto">
            <a:xfrm>
              <a:off x="1636713" y="4704392"/>
              <a:ext cx="1093787" cy="360362"/>
            </a:xfrm>
            <a:prstGeom prst="rect">
              <a:avLst/>
            </a:prstGeom>
            <a:solidFill>
              <a:srgbClr val="FFFF00"/>
            </a:solidFill>
            <a:ln w="19050">
              <a:solidFill>
                <a:srgbClr val="000000"/>
              </a:solidFill>
              <a:miter lim="800000"/>
              <a:headEnd/>
              <a:tailEnd/>
            </a:ln>
          </p:spPr>
          <p:txBody>
            <a:bodyPr lIns="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1200" b="1" dirty="0">
                  <a:solidFill>
                    <a:srgbClr val="000000"/>
                  </a:solidFill>
                  <a:ea typeface="Times New Roman" pitchFamily="18" charset="0"/>
                  <a:cs typeface="Arial Narrow" pitchFamily="34" charset="0"/>
                </a:rPr>
                <a:t>MNZ - CRP</a:t>
              </a:r>
              <a:endParaRPr lang="sl-SI" altLang="sl-SI" sz="1200" b="1" dirty="0">
                <a:ea typeface="Times New Roman" pitchFamily="18" charset="0"/>
                <a:cs typeface="Arial Narrow" pitchFamily="34" charset="0"/>
              </a:endParaRPr>
            </a:p>
          </p:txBody>
        </p:sp>
        <p:sp>
          <p:nvSpPr>
            <p:cNvPr id="31" name="Text Box 44"/>
            <p:cNvSpPr txBox="1">
              <a:spLocks noChangeArrowheads="1"/>
            </p:cNvSpPr>
            <p:nvPr/>
          </p:nvSpPr>
          <p:spPr bwMode="auto">
            <a:xfrm>
              <a:off x="3875088" y="4652004"/>
              <a:ext cx="1833562" cy="842963"/>
            </a:xfrm>
            <a:prstGeom prst="rect">
              <a:avLst/>
            </a:prstGeom>
            <a:solidFill>
              <a:srgbClr val="FFCC00"/>
            </a:solidFill>
            <a:ln w="19050">
              <a:solidFill>
                <a:srgbClr val="000000"/>
              </a:solidFill>
              <a:miter lim="800000"/>
              <a:headEnd/>
              <a:tailEnd/>
            </a:ln>
          </p:spPr>
          <p:txBody>
            <a:bodyPr lIns="0" tIns="7200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2400" b="1" dirty="0" smtClean="0">
                  <a:solidFill>
                    <a:srgbClr val="0049DA"/>
                  </a:solidFill>
                  <a:ea typeface="Times New Roman" pitchFamily="18" charset="0"/>
                  <a:cs typeface="Arial Narrow" pitchFamily="34" charset="0"/>
                </a:rPr>
                <a:t>REAL ESTATE </a:t>
              </a:r>
            </a:p>
            <a:p>
              <a:pPr algn="ctr"/>
              <a:r>
                <a:rPr lang="sl-SI" altLang="sl-SI" sz="2400" b="1" dirty="0" smtClean="0">
                  <a:solidFill>
                    <a:srgbClr val="0049DA"/>
                  </a:solidFill>
                  <a:ea typeface="Times New Roman" pitchFamily="18" charset="0"/>
                  <a:cs typeface="Arial Narrow" pitchFamily="34" charset="0"/>
                </a:rPr>
                <a:t>CADASTER</a:t>
              </a:r>
              <a:endParaRPr lang="sl-SI" altLang="sl-SI" sz="2400" b="1" dirty="0">
                <a:solidFill>
                  <a:srgbClr val="0049DA"/>
                </a:solidFill>
                <a:ea typeface="Times New Roman" pitchFamily="18" charset="0"/>
                <a:cs typeface="Arial Narrow" pitchFamily="34" charset="0"/>
              </a:endParaRPr>
            </a:p>
          </p:txBody>
        </p:sp>
        <p:sp>
          <p:nvSpPr>
            <p:cNvPr id="32" name="Text Box 58"/>
            <p:cNvSpPr txBox="1">
              <a:spLocks noChangeArrowheads="1"/>
            </p:cNvSpPr>
            <p:nvPr/>
          </p:nvSpPr>
          <p:spPr bwMode="auto">
            <a:xfrm>
              <a:off x="1636713" y="4197979"/>
              <a:ext cx="1250950" cy="360363"/>
            </a:xfrm>
            <a:prstGeom prst="rect">
              <a:avLst/>
            </a:prstGeom>
            <a:solidFill>
              <a:srgbClr val="99CCFF"/>
            </a:solidFill>
            <a:ln w="19050">
              <a:solidFill>
                <a:srgbClr val="000000"/>
              </a:solidFill>
              <a:miter lim="800000"/>
              <a:headEnd/>
              <a:tailEnd/>
            </a:ln>
            <a:effectLst/>
            <a:extLst>
              <a:ext uri="{AF507438-7753-43E0-B8FC-AC1667EBCBE1}">
                <a14:hiddenEffects xmlns:a14="http://schemas.microsoft.com/office/drawing/2010/main">
                  <a:effectLst>
                    <a:outerShdw dist="117088" dir="2436078" algn="ctr" rotWithShape="0">
                      <a:srgbClr val="808080"/>
                    </a:outerShdw>
                  </a:effectLst>
                </a14:hiddenEffects>
              </a:ext>
            </a:extLst>
          </p:spPr>
          <p:txBody>
            <a:bodyPr lIns="0" tIns="7200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1200" b="1" dirty="0" smtClean="0">
                  <a:ea typeface="Times New Roman" pitchFamily="18" charset="0"/>
                  <a:cs typeface="Arial Narrow" pitchFamily="34" charset="0"/>
                </a:rPr>
                <a:t>LAND REGISTRY</a:t>
              </a:r>
              <a:endParaRPr lang="sl-SI" altLang="sl-SI" sz="1200" b="1" dirty="0">
                <a:ea typeface="Times New Roman" pitchFamily="18" charset="0"/>
                <a:cs typeface="Arial Narrow" pitchFamily="34" charset="0"/>
              </a:endParaRPr>
            </a:p>
          </p:txBody>
        </p:sp>
        <p:cxnSp>
          <p:nvCxnSpPr>
            <p:cNvPr id="33" name="Straight Connector 201"/>
            <p:cNvCxnSpPr>
              <a:endCxn id="32" idx="3"/>
            </p:cNvCxnSpPr>
            <p:nvPr/>
          </p:nvCxnSpPr>
          <p:spPr>
            <a:xfrm flipH="1" flipV="1">
              <a:off x="2887663" y="4378954"/>
              <a:ext cx="960437" cy="5619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Box 59"/>
            <p:cNvSpPr txBox="1">
              <a:spLocks noChangeArrowheads="1"/>
            </p:cNvSpPr>
            <p:nvPr/>
          </p:nvSpPr>
          <p:spPr bwMode="auto">
            <a:xfrm>
              <a:off x="1660525" y="5148892"/>
              <a:ext cx="1093788" cy="360362"/>
            </a:xfrm>
            <a:prstGeom prst="rect">
              <a:avLst/>
            </a:prstGeom>
            <a:solidFill>
              <a:srgbClr val="0070C0"/>
            </a:solidFill>
            <a:ln w="19050">
              <a:solidFill>
                <a:srgbClr val="000000"/>
              </a:solidFill>
              <a:miter lim="800000"/>
              <a:headEnd/>
              <a:tailEnd/>
            </a:ln>
          </p:spPr>
          <p:txBody>
            <a:bodyPr lIns="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1200" b="1">
                  <a:solidFill>
                    <a:srgbClr val="000000"/>
                  </a:solidFill>
                  <a:ea typeface="Times New Roman" pitchFamily="18" charset="0"/>
                  <a:cs typeface="Arial Narrow" pitchFamily="34" charset="0"/>
                </a:rPr>
                <a:t>AJPES - PRS</a:t>
              </a:r>
              <a:endParaRPr lang="sl-SI" altLang="sl-SI" sz="1200" b="1">
                <a:ea typeface="Times New Roman" pitchFamily="18" charset="0"/>
                <a:cs typeface="Arial Narrow" pitchFamily="34" charset="0"/>
              </a:endParaRPr>
            </a:p>
          </p:txBody>
        </p:sp>
        <p:cxnSp>
          <p:nvCxnSpPr>
            <p:cNvPr id="35" name="Straight Connector 201"/>
            <p:cNvCxnSpPr/>
            <p:nvPr/>
          </p:nvCxnSpPr>
          <p:spPr>
            <a:xfrm flipH="1" flipV="1">
              <a:off x="2727325" y="4936167"/>
              <a:ext cx="1093788" cy="619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201"/>
            <p:cNvCxnSpPr>
              <a:endCxn id="40" idx="3"/>
            </p:cNvCxnSpPr>
            <p:nvPr/>
          </p:nvCxnSpPr>
          <p:spPr>
            <a:xfrm flipH="1">
              <a:off x="2895600" y="5233029"/>
              <a:ext cx="1030290" cy="7254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 Box 59"/>
            <p:cNvSpPr txBox="1">
              <a:spLocks noChangeArrowheads="1"/>
            </p:cNvSpPr>
            <p:nvPr/>
          </p:nvSpPr>
          <p:spPr bwMode="auto">
            <a:xfrm>
              <a:off x="6237288" y="5464804"/>
              <a:ext cx="1093787" cy="360363"/>
            </a:xfrm>
            <a:prstGeom prst="rect">
              <a:avLst/>
            </a:prstGeom>
            <a:solidFill>
              <a:schemeClr val="accent6">
                <a:lumMod val="40000"/>
                <a:lumOff val="60000"/>
              </a:schemeClr>
            </a:solidFill>
            <a:ln w="19050">
              <a:solidFill>
                <a:srgbClr val="000000"/>
              </a:solidFill>
              <a:miter lim="800000"/>
              <a:headEnd/>
              <a:tailEnd/>
            </a:ln>
          </p:spPr>
          <p:txBody>
            <a:bodyPr lIns="0" tIns="0" rIns="0" bIns="0" anchor="ctr"/>
            <a:lstStyle>
              <a:lvl1pPr>
                <a:spcBef>
                  <a:spcPct val="20000"/>
                </a:spcBef>
                <a:buFont typeface="Arial" charset="0"/>
                <a:buChar char="•"/>
                <a:defRPr sz="3200">
                  <a:solidFill>
                    <a:schemeClr val="tx1"/>
                  </a:solidFill>
                  <a:latin typeface="Arial" charset="0"/>
                  <a:cs typeface="Arial" charset="0"/>
                </a:defRPr>
              </a:lvl1pPr>
              <a:lvl2pPr marL="742950" indent="-285750">
                <a:spcBef>
                  <a:spcPct val="20000"/>
                </a:spcBef>
                <a:buFont typeface="Arial" charset="0"/>
                <a:buChar char="–"/>
                <a:defRPr sz="2800">
                  <a:solidFill>
                    <a:schemeClr val="tx1"/>
                  </a:solidFill>
                  <a:latin typeface="Arial" charset="0"/>
                  <a:cs typeface="Arial" charset="0"/>
                </a:defRPr>
              </a:lvl2pPr>
              <a:lvl3pPr marL="1143000" indent="-228600">
                <a:spcBef>
                  <a:spcPct val="20000"/>
                </a:spcBef>
                <a:buFont typeface="Arial" charset="0"/>
                <a:buChar char="•"/>
                <a:defRPr sz="2400">
                  <a:solidFill>
                    <a:schemeClr val="tx1"/>
                  </a:solidFill>
                  <a:latin typeface="Arial" charset="0"/>
                  <a:cs typeface="Arial" charset="0"/>
                </a:defRPr>
              </a:lvl3pPr>
              <a:lvl4pPr marL="1600200" indent="-228600">
                <a:spcBef>
                  <a:spcPct val="20000"/>
                </a:spcBef>
                <a:buFont typeface="Arial" charset="0"/>
                <a:buChar char="–"/>
                <a:defRPr sz="2000">
                  <a:solidFill>
                    <a:schemeClr val="tx1"/>
                  </a:solidFill>
                  <a:latin typeface="Arial" charset="0"/>
                  <a:cs typeface="Arial" charset="0"/>
                </a:defRPr>
              </a:lvl4pPr>
              <a:lvl5pPr marL="2057400" indent="-22860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lgn="ctr">
                <a:spcBef>
                  <a:spcPct val="0"/>
                </a:spcBef>
                <a:buFontTx/>
                <a:buNone/>
                <a:defRPr/>
              </a:pPr>
              <a:r>
                <a:rPr lang="sl-SI" altLang="sl-SI" sz="1200" b="1" dirty="0" smtClean="0">
                  <a:solidFill>
                    <a:schemeClr val="tx2"/>
                  </a:solidFill>
                  <a:latin typeface="Calibri" pitchFamily="34" charset="0"/>
                  <a:ea typeface="Times New Roman" pitchFamily="18" charset="0"/>
                  <a:cs typeface="Arial Narrow" pitchFamily="34" charset="0"/>
                </a:rPr>
                <a:t>Local communities</a:t>
              </a:r>
              <a:endParaRPr lang="sl-SI" altLang="sl-SI" sz="1200" b="1" dirty="0">
                <a:solidFill>
                  <a:schemeClr val="tx2"/>
                </a:solidFill>
                <a:latin typeface="Calibri" pitchFamily="34" charset="0"/>
                <a:ea typeface="Times New Roman" pitchFamily="18" charset="0"/>
                <a:cs typeface="Arial Narrow" pitchFamily="34" charset="0"/>
              </a:endParaRPr>
            </a:p>
          </p:txBody>
        </p:sp>
        <p:sp>
          <p:nvSpPr>
            <p:cNvPr id="38" name="Text Box 59"/>
            <p:cNvSpPr txBox="1">
              <a:spLocks noChangeArrowheads="1"/>
            </p:cNvSpPr>
            <p:nvPr/>
          </p:nvSpPr>
          <p:spPr bwMode="auto">
            <a:xfrm>
              <a:off x="6215063" y="4801229"/>
              <a:ext cx="1093787" cy="360363"/>
            </a:xfrm>
            <a:prstGeom prst="rect">
              <a:avLst/>
            </a:prstGeom>
            <a:solidFill>
              <a:srgbClr val="FFC000"/>
            </a:solidFill>
            <a:ln w="19050">
              <a:solidFill>
                <a:srgbClr val="000000"/>
              </a:solidFill>
              <a:miter lim="800000"/>
              <a:headEnd/>
              <a:tailEnd/>
            </a:ln>
          </p:spPr>
          <p:txBody>
            <a:bodyPr lIns="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1200" b="1" dirty="0">
                  <a:solidFill>
                    <a:srgbClr val="000000"/>
                  </a:solidFill>
                  <a:ea typeface="Times New Roman" pitchFamily="18" charset="0"/>
                  <a:cs typeface="Arial Narrow" pitchFamily="34" charset="0"/>
                </a:rPr>
                <a:t>MOP – GP, UA, </a:t>
              </a:r>
              <a:r>
                <a:rPr lang="sl-SI" altLang="sl-SI" sz="1200" b="1" dirty="0" smtClean="0">
                  <a:solidFill>
                    <a:srgbClr val="000000"/>
                  </a:solidFill>
                  <a:ea typeface="Times New Roman" pitchFamily="18" charset="0"/>
                  <a:cs typeface="Arial Narrow" pitchFamily="34" charset="0"/>
                </a:rPr>
                <a:t>dedicated use</a:t>
              </a:r>
              <a:endParaRPr lang="sl-SI" altLang="sl-SI" sz="1200" b="1" dirty="0">
                <a:ea typeface="Times New Roman" pitchFamily="18" charset="0"/>
                <a:cs typeface="Arial Narrow" pitchFamily="34" charset="0"/>
              </a:endParaRPr>
            </a:p>
          </p:txBody>
        </p:sp>
        <p:sp>
          <p:nvSpPr>
            <p:cNvPr id="39" name="Text Box 59"/>
            <p:cNvSpPr txBox="1">
              <a:spLocks noChangeArrowheads="1"/>
            </p:cNvSpPr>
            <p:nvPr/>
          </p:nvSpPr>
          <p:spPr bwMode="auto">
            <a:xfrm>
              <a:off x="6215063" y="4197979"/>
              <a:ext cx="1093787" cy="360363"/>
            </a:xfrm>
            <a:prstGeom prst="rect">
              <a:avLst/>
            </a:prstGeom>
            <a:solidFill>
              <a:schemeClr val="accent2">
                <a:lumMod val="20000"/>
                <a:lumOff val="80000"/>
              </a:schemeClr>
            </a:solidFill>
            <a:ln w="19050">
              <a:solidFill>
                <a:srgbClr val="000000"/>
              </a:solidFill>
              <a:miter lim="800000"/>
              <a:headEnd/>
              <a:tailEnd/>
            </a:ln>
          </p:spPr>
          <p:txBody>
            <a:bodyPr lIns="0" tIns="0" rIns="0" bIns="0" anchor="ctr"/>
            <a:lstStyle>
              <a:lvl1pPr>
                <a:spcBef>
                  <a:spcPct val="20000"/>
                </a:spcBef>
                <a:buFont typeface="Arial" charset="0"/>
                <a:buChar char="•"/>
                <a:defRPr sz="3200">
                  <a:solidFill>
                    <a:schemeClr val="tx1"/>
                  </a:solidFill>
                  <a:latin typeface="Arial" charset="0"/>
                  <a:cs typeface="Arial" charset="0"/>
                </a:defRPr>
              </a:lvl1pPr>
              <a:lvl2pPr marL="742950" indent="-285750">
                <a:spcBef>
                  <a:spcPct val="20000"/>
                </a:spcBef>
                <a:buFont typeface="Arial" charset="0"/>
                <a:buChar char="–"/>
                <a:defRPr sz="2800">
                  <a:solidFill>
                    <a:schemeClr val="tx1"/>
                  </a:solidFill>
                  <a:latin typeface="Arial" charset="0"/>
                  <a:cs typeface="Arial" charset="0"/>
                </a:defRPr>
              </a:lvl2pPr>
              <a:lvl3pPr marL="1143000" indent="-228600">
                <a:spcBef>
                  <a:spcPct val="20000"/>
                </a:spcBef>
                <a:buFont typeface="Arial" charset="0"/>
                <a:buChar char="•"/>
                <a:defRPr sz="2400">
                  <a:solidFill>
                    <a:schemeClr val="tx1"/>
                  </a:solidFill>
                  <a:latin typeface="Arial" charset="0"/>
                  <a:cs typeface="Arial" charset="0"/>
                </a:defRPr>
              </a:lvl3pPr>
              <a:lvl4pPr marL="1600200" indent="-228600">
                <a:spcBef>
                  <a:spcPct val="20000"/>
                </a:spcBef>
                <a:buFont typeface="Arial" charset="0"/>
                <a:buChar char="–"/>
                <a:defRPr sz="2000">
                  <a:solidFill>
                    <a:schemeClr val="tx1"/>
                  </a:solidFill>
                  <a:latin typeface="Arial" charset="0"/>
                  <a:cs typeface="Arial" charset="0"/>
                </a:defRPr>
              </a:lvl4pPr>
              <a:lvl5pPr marL="2057400" indent="-22860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lgn="ctr">
                <a:spcBef>
                  <a:spcPct val="0"/>
                </a:spcBef>
                <a:buFontTx/>
                <a:buNone/>
                <a:defRPr/>
              </a:pPr>
              <a:r>
                <a:rPr lang="sl-SI" altLang="sl-SI" sz="1200" b="1" dirty="0" smtClean="0">
                  <a:solidFill>
                    <a:srgbClr val="000000"/>
                  </a:solidFill>
                  <a:latin typeface="Calibri" pitchFamily="34" charset="0"/>
                  <a:ea typeface="Times New Roman" pitchFamily="18" charset="0"/>
                  <a:cs typeface="Arial Narrow" pitchFamily="34" charset="0"/>
                </a:rPr>
                <a:t>MKGP – actual land use</a:t>
              </a:r>
              <a:endParaRPr lang="sl-SI" altLang="sl-SI" sz="1200" b="1" dirty="0">
                <a:latin typeface="Calibri" pitchFamily="34" charset="0"/>
                <a:ea typeface="Times New Roman" pitchFamily="18" charset="0"/>
                <a:cs typeface="Arial Narrow" pitchFamily="34" charset="0"/>
              </a:endParaRPr>
            </a:p>
          </p:txBody>
        </p:sp>
        <p:sp>
          <p:nvSpPr>
            <p:cNvPr id="40" name="Text Box 59"/>
            <p:cNvSpPr txBox="1">
              <a:spLocks noChangeArrowheads="1"/>
            </p:cNvSpPr>
            <p:nvPr/>
          </p:nvSpPr>
          <p:spPr bwMode="auto">
            <a:xfrm>
              <a:off x="1633538" y="5696579"/>
              <a:ext cx="1262062" cy="523875"/>
            </a:xfrm>
            <a:prstGeom prst="rect">
              <a:avLst/>
            </a:prstGeom>
            <a:solidFill>
              <a:schemeClr val="accent1">
                <a:lumMod val="40000"/>
                <a:lumOff val="60000"/>
              </a:schemeClr>
            </a:solidFill>
            <a:ln w="19050">
              <a:solidFill>
                <a:srgbClr val="000000"/>
              </a:solidFill>
              <a:miter lim="800000"/>
              <a:headEnd/>
              <a:tailEnd/>
            </a:ln>
          </p:spPr>
          <p:txBody>
            <a:bodyPr lIns="0" tIns="0" rIns="0" bIns="0" anchor="ctr"/>
            <a:lstStyle>
              <a:lvl1pPr>
                <a:spcBef>
                  <a:spcPct val="20000"/>
                </a:spcBef>
                <a:buFont typeface="Arial" charset="0"/>
                <a:buChar char="•"/>
                <a:defRPr sz="3200">
                  <a:solidFill>
                    <a:schemeClr val="tx1"/>
                  </a:solidFill>
                  <a:latin typeface="Arial" charset="0"/>
                  <a:cs typeface="Arial" charset="0"/>
                </a:defRPr>
              </a:lvl1pPr>
              <a:lvl2pPr marL="742950" indent="-285750">
                <a:spcBef>
                  <a:spcPct val="20000"/>
                </a:spcBef>
                <a:buFont typeface="Arial" charset="0"/>
                <a:buChar char="–"/>
                <a:defRPr sz="2800">
                  <a:solidFill>
                    <a:schemeClr val="tx1"/>
                  </a:solidFill>
                  <a:latin typeface="Arial" charset="0"/>
                  <a:cs typeface="Arial" charset="0"/>
                </a:defRPr>
              </a:lvl2pPr>
              <a:lvl3pPr marL="1143000" indent="-228600">
                <a:spcBef>
                  <a:spcPct val="20000"/>
                </a:spcBef>
                <a:buFont typeface="Arial" charset="0"/>
                <a:buChar char="•"/>
                <a:defRPr sz="2400">
                  <a:solidFill>
                    <a:schemeClr val="tx1"/>
                  </a:solidFill>
                  <a:latin typeface="Arial" charset="0"/>
                  <a:cs typeface="Arial" charset="0"/>
                </a:defRPr>
              </a:lvl3pPr>
              <a:lvl4pPr marL="1600200" indent="-228600">
                <a:spcBef>
                  <a:spcPct val="20000"/>
                </a:spcBef>
                <a:buFont typeface="Arial" charset="0"/>
                <a:buChar char="–"/>
                <a:defRPr sz="2000">
                  <a:solidFill>
                    <a:schemeClr val="tx1"/>
                  </a:solidFill>
                  <a:latin typeface="Arial" charset="0"/>
                  <a:cs typeface="Arial" charset="0"/>
                </a:defRPr>
              </a:lvl4pPr>
              <a:lvl5pPr marL="2057400" indent="-22860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lgn="ctr">
                <a:spcBef>
                  <a:spcPct val="0"/>
                </a:spcBef>
                <a:buFontTx/>
                <a:buNone/>
                <a:defRPr/>
              </a:pPr>
              <a:r>
                <a:rPr lang="sl-SI" altLang="sl-SI" sz="1200" b="1" dirty="0" smtClean="0">
                  <a:solidFill>
                    <a:srgbClr val="000000"/>
                  </a:solidFill>
                  <a:latin typeface="Calibri" pitchFamily="34" charset="0"/>
                  <a:ea typeface="Times New Roman" pitchFamily="18" charset="0"/>
                  <a:cs typeface="Arial Narrow" pitchFamily="34" charset="0"/>
                </a:rPr>
                <a:t>State administration offices</a:t>
              </a:r>
              <a:endParaRPr lang="sl-SI" altLang="sl-SI" sz="1200" b="1" dirty="0">
                <a:latin typeface="Calibri" pitchFamily="34" charset="0"/>
                <a:ea typeface="Times New Roman" pitchFamily="18" charset="0"/>
                <a:cs typeface="Arial Narrow" pitchFamily="34" charset="0"/>
              </a:endParaRPr>
            </a:p>
          </p:txBody>
        </p:sp>
        <p:sp>
          <p:nvSpPr>
            <p:cNvPr id="41" name="Text Box 59"/>
            <p:cNvSpPr txBox="1">
              <a:spLocks noChangeArrowheads="1"/>
            </p:cNvSpPr>
            <p:nvPr/>
          </p:nvSpPr>
          <p:spPr bwMode="auto">
            <a:xfrm>
              <a:off x="6237288" y="6041067"/>
              <a:ext cx="1093787" cy="360362"/>
            </a:xfrm>
            <a:prstGeom prst="rect">
              <a:avLst/>
            </a:prstGeom>
            <a:solidFill>
              <a:srgbClr val="92D050"/>
            </a:solidFill>
            <a:ln w="19050">
              <a:solidFill>
                <a:srgbClr val="000000"/>
              </a:solidFill>
              <a:miter lim="800000"/>
              <a:headEnd/>
              <a:tailEnd/>
            </a:ln>
          </p:spPr>
          <p:txBody>
            <a:bodyPr lIns="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sl-SI" altLang="sl-SI" sz="1200" b="1" dirty="0" smtClean="0">
                  <a:solidFill>
                    <a:schemeClr val="tx2"/>
                  </a:solidFill>
                  <a:ea typeface="Times New Roman" pitchFamily="18" charset="0"/>
                  <a:cs typeface="Arial Narrow" pitchFamily="34" charset="0"/>
                </a:rPr>
                <a:t>Forest service</a:t>
              </a:r>
              <a:endParaRPr lang="sl-SI" altLang="sl-SI" sz="1200" b="1" dirty="0">
                <a:solidFill>
                  <a:schemeClr val="tx2"/>
                </a:solidFill>
                <a:ea typeface="Times New Roman" pitchFamily="18" charset="0"/>
                <a:cs typeface="Arial Narrow" pitchFamily="34" charset="0"/>
              </a:endParaRPr>
            </a:p>
          </p:txBody>
        </p:sp>
        <p:cxnSp>
          <p:nvCxnSpPr>
            <p:cNvPr id="42" name="Straight Connector 201"/>
            <p:cNvCxnSpPr>
              <a:stCxn id="31" idx="1"/>
            </p:cNvCxnSpPr>
            <p:nvPr/>
          </p:nvCxnSpPr>
          <p:spPr>
            <a:xfrm flipH="1">
              <a:off x="2781300" y="5072692"/>
              <a:ext cx="1093788" cy="2254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201"/>
            <p:cNvCxnSpPr>
              <a:stCxn id="41" idx="1"/>
            </p:cNvCxnSpPr>
            <p:nvPr/>
          </p:nvCxnSpPr>
          <p:spPr>
            <a:xfrm flipH="1" flipV="1">
              <a:off x="5746750" y="5447342"/>
              <a:ext cx="490538" cy="7731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201"/>
            <p:cNvCxnSpPr>
              <a:stCxn id="37" idx="1"/>
            </p:cNvCxnSpPr>
            <p:nvPr/>
          </p:nvCxnSpPr>
          <p:spPr>
            <a:xfrm flipH="1" flipV="1">
              <a:off x="5727700" y="5240967"/>
              <a:ext cx="509588" cy="4032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201"/>
            <p:cNvCxnSpPr>
              <a:stCxn id="38" idx="1"/>
            </p:cNvCxnSpPr>
            <p:nvPr/>
          </p:nvCxnSpPr>
          <p:spPr>
            <a:xfrm flipH="1">
              <a:off x="5689600" y="4982204"/>
              <a:ext cx="525463" cy="8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201"/>
            <p:cNvCxnSpPr>
              <a:stCxn id="39" idx="1"/>
              <a:endCxn id="31" idx="3"/>
            </p:cNvCxnSpPr>
            <p:nvPr/>
          </p:nvCxnSpPr>
          <p:spPr>
            <a:xfrm flipH="1">
              <a:off x="5708650" y="4378954"/>
              <a:ext cx="506413" cy="6937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4" name="Pravokotnik 3"/>
          <p:cNvSpPr>
            <a:spLocks noChangeArrowheads="1"/>
          </p:cNvSpPr>
          <p:nvPr/>
        </p:nvSpPr>
        <p:spPr bwMode="auto">
          <a:xfrm rot="20107714">
            <a:off x="3269037" y="1520254"/>
            <a:ext cx="270974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457200" lvl="1" indent="0" algn="ctr">
              <a:buClr>
                <a:srgbClr val="003399"/>
              </a:buClr>
            </a:pPr>
            <a:r>
              <a:rPr lang="sl-SI" b="1" dirty="0" smtClean="0">
                <a:solidFill>
                  <a:srgbClr val="FF0000"/>
                </a:solidFill>
                <a:latin typeface="Arial" pitchFamily="34" charset="0"/>
                <a:ea typeface="+mj-ea"/>
                <a:cs typeface="Arial" pitchFamily="34" charset="0"/>
              </a:rPr>
              <a:t>by the  </a:t>
            </a:r>
          </a:p>
          <a:p>
            <a:pPr marL="457200" lvl="1" indent="0" algn="ctr">
              <a:buClr>
                <a:srgbClr val="003399"/>
              </a:buClr>
            </a:pPr>
            <a:r>
              <a:rPr lang="sl-SI" b="1" dirty="0" smtClean="0">
                <a:solidFill>
                  <a:srgbClr val="FF0000"/>
                </a:solidFill>
                <a:latin typeface="Arial" pitchFamily="34" charset="0"/>
                <a:ea typeface="+mj-ea"/>
                <a:cs typeface="Arial" pitchFamily="34" charset="0"/>
              </a:rPr>
              <a:t>end of 2021</a:t>
            </a:r>
            <a:r>
              <a:rPr lang="sl-SI" sz="2000" b="1" dirty="0" smtClean="0">
                <a:solidFill>
                  <a:srgbClr val="FF0000"/>
                </a:solidFill>
                <a:latin typeface="Arial" pitchFamily="34" charset="0"/>
                <a:ea typeface="+mj-ea"/>
                <a:cs typeface="Arial" pitchFamily="34" charset="0"/>
              </a:rPr>
              <a:t>!</a:t>
            </a:r>
          </a:p>
        </p:txBody>
      </p:sp>
      <p:sp>
        <p:nvSpPr>
          <p:cNvPr id="26" name="Pravokotnik 5"/>
          <p:cNvSpPr/>
          <p:nvPr/>
        </p:nvSpPr>
        <p:spPr>
          <a:xfrm>
            <a:off x="3347863" y="188640"/>
            <a:ext cx="5256585" cy="830997"/>
          </a:xfrm>
          <a:prstGeom prst="rect">
            <a:avLst/>
          </a:prstGeom>
          <a:ln/>
        </p:spPr>
        <p:style>
          <a:lnRef idx="1">
            <a:schemeClr val="accent1"/>
          </a:lnRef>
          <a:fillRef idx="3">
            <a:schemeClr val="accent1"/>
          </a:fillRef>
          <a:effectRef idx="2">
            <a:schemeClr val="accent1"/>
          </a:effectRef>
          <a:fontRef idx="minor">
            <a:schemeClr val="lt1"/>
          </a:fontRef>
        </p:style>
        <p:txBody>
          <a:bodyPr wrap="square" anchor="b">
            <a:spAutoFit/>
          </a:bodyPr>
          <a:lstStyle/>
          <a:p>
            <a:pPr marL="0" lvl="1" algn="ctr"/>
            <a:r>
              <a:rPr lang="sl-SI" sz="2000" b="1" kern="0" dirty="0" smtClean="0">
                <a:solidFill>
                  <a:schemeClr val="bg1"/>
                </a:solidFill>
                <a:effectLst>
                  <a:outerShdw blurRad="38100" dist="38100" dir="2700000" algn="tl">
                    <a:srgbClr val="000000">
                      <a:alpha val="43137"/>
                    </a:srgbClr>
                  </a:outerShdw>
                </a:effectLst>
                <a:latin typeface="Arial" charset="0"/>
                <a:cs typeface="Arial" charset="0"/>
              </a:rPr>
              <a:t>Project: </a:t>
            </a:r>
            <a:r>
              <a:rPr lang="en-US" sz="2400" b="1" kern="0" dirty="0" smtClean="0">
                <a:solidFill>
                  <a:schemeClr val="bg1"/>
                </a:solidFill>
                <a:effectLst>
                  <a:outerShdw blurRad="38100" dist="38100" dir="2700000" algn="tl">
                    <a:srgbClr val="000000">
                      <a:alpha val="43137"/>
                    </a:srgbClr>
                  </a:outerShdw>
                </a:effectLst>
                <a:latin typeface="Arial" charset="0"/>
                <a:cs typeface="Arial" charset="0"/>
              </a:rPr>
              <a:t>IT RENOVATION</a:t>
            </a:r>
            <a:r>
              <a:rPr lang="sl-SI" sz="2400" b="1" kern="0" dirty="0">
                <a:solidFill>
                  <a:schemeClr val="bg1"/>
                </a:solidFill>
                <a:effectLst>
                  <a:outerShdw blurRad="38100" dist="38100" dir="2700000" algn="tl">
                    <a:srgbClr val="000000">
                      <a:alpha val="43137"/>
                    </a:srgbClr>
                  </a:outerShdw>
                </a:effectLst>
                <a:latin typeface="Arial" charset="0"/>
                <a:cs typeface="Arial" charset="0"/>
              </a:rPr>
              <a:t> </a:t>
            </a:r>
            <a:r>
              <a:rPr lang="sl-SI" sz="2400" b="1" kern="0" dirty="0" err="1" smtClean="0">
                <a:solidFill>
                  <a:schemeClr val="bg1"/>
                </a:solidFill>
                <a:effectLst>
                  <a:outerShdw blurRad="38100" dist="38100" dir="2700000" algn="tl">
                    <a:srgbClr val="000000">
                      <a:alpha val="43137"/>
                    </a:srgbClr>
                  </a:outerShdw>
                </a:effectLst>
                <a:latin typeface="Arial" charset="0"/>
                <a:cs typeface="Arial" charset="0"/>
              </a:rPr>
              <a:t>of</a:t>
            </a:r>
            <a:r>
              <a:rPr lang="sl-SI" sz="2400" b="1" kern="0" dirty="0" smtClean="0">
                <a:solidFill>
                  <a:schemeClr val="bg1"/>
                </a:solidFill>
                <a:effectLst>
                  <a:outerShdw blurRad="38100" dist="38100" dir="2700000" algn="tl">
                    <a:srgbClr val="000000">
                      <a:alpha val="43137"/>
                    </a:srgbClr>
                  </a:outerShdw>
                </a:effectLst>
                <a:latin typeface="Arial" charset="0"/>
                <a:cs typeface="Arial" charset="0"/>
              </a:rPr>
              <a:t> </a:t>
            </a:r>
          </a:p>
          <a:p>
            <a:pPr marL="0" lvl="1" algn="ctr"/>
            <a:r>
              <a:rPr lang="sl-SI" sz="2400" b="1" kern="0" dirty="0" smtClean="0">
                <a:solidFill>
                  <a:schemeClr val="bg1"/>
                </a:solidFill>
                <a:effectLst>
                  <a:outerShdw blurRad="38100" dist="38100" dir="2700000" algn="tl">
                    <a:srgbClr val="000000">
                      <a:alpha val="43137"/>
                    </a:srgbClr>
                  </a:outerShdw>
                </a:effectLst>
                <a:latin typeface="Arial" charset="0"/>
                <a:cs typeface="Arial" charset="0"/>
              </a:rPr>
              <a:t>the real estate records system</a:t>
            </a:r>
            <a:endParaRPr lang="sl-SI" sz="2400" b="1" kern="0"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929105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9"/>
          <p:cNvSpPr txBox="1">
            <a:spLocks/>
          </p:cNvSpPr>
          <p:nvPr/>
        </p:nvSpPr>
        <p:spPr>
          <a:xfrm>
            <a:off x="971550" y="1547813"/>
            <a:ext cx="2135200" cy="677108"/>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endParaRPr lang="sl-SI" altLang="sl-SI" dirty="0" smtClean="0">
              <a:solidFill>
                <a:srgbClr val="002060"/>
              </a:solidFill>
              <a:latin typeface="Arial" charset="0"/>
            </a:endParaRPr>
          </a:p>
        </p:txBody>
      </p:sp>
      <p:sp>
        <p:nvSpPr>
          <p:cNvPr id="4" name="Content Placeholder 20"/>
          <p:cNvSpPr txBox="1">
            <a:spLocks/>
          </p:cNvSpPr>
          <p:nvPr/>
        </p:nvSpPr>
        <p:spPr>
          <a:xfrm>
            <a:off x="971550" y="1756459"/>
            <a:ext cx="7200900" cy="48776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eaLnBrk="1" hangingPunct="1">
              <a:buFont typeface="Arial" charset="0"/>
              <a:buAutoNum type="romanUcPeriod"/>
            </a:pP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Cadastral</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 </a:t>
            </a: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data</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a:t>
            </a:r>
          </a:p>
          <a:p>
            <a:pPr marL="914400" lvl="1" indent="-514350">
              <a:buFont typeface="Arial" charset="0"/>
              <a:buAutoNum type="arabicPeriod"/>
            </a:pPr>
            <a:r>
              <a:rPr lang="sl-SI" altLang="sl-SI" sz="2000" b="1" dirty="0">
                <a:solidFill>
                  <a:srgbClr val="002060"/>
                </a:solidFill>
                <a:latin typeface="Arial" charset="0"/>
                <a:cs typeface="Arial" charset="0"/>
              </a:rPr>
              <a:t>LAND CADASTRE</a:t>
            </a:r>
          </a:p>
          <a:p>
            <a:pPr marL="914400" lvl="1" indent="-514350" eaLnBrk="1" hangingPunct="1">
              <a:buFont typeface="Arial" charset="0"/>
              <a:buAutoNum type="arabicPeriod"/>
            </a:pPr>
            <a:r>
              <a:rPr lang="sl-SI" altLang="sl-SI" sz="2000" b="1" dirty="0">
                <a:solidFill>
                  <a:srgbClr val="002060"/>
                </a:solidFill>
                <a:latin typeface="Arial" charset="0"/>
                <a:cs typeface="Arial" charset="0"/>
              </a:rPr>
              <a:t>BUILDING CADASTRE</a:t>
            </a:r>
          </a:p>
          <a:p>
            <a:pPr marL="914400" lvl="1" indent="-514350" eaLnBrk="1" hangingPunct="1">
              <a:buFont typeface="Arial" charset="0"/>
              <a:buAutoNum type="arabicPeriod"/>
            </a:pPr>
            <a:r>
              <a:rPr lang="sl-SI" altLang="sl-SI" sz="2000" b="1" dirty="0">
                <a:solidFill>
                  <a:srgbClr val="002060"/>
                </a:solidFill>
                <a:latin typeface="Arial" charset="0"/>
                <a:cs typeface="Arial" charset="0"/>
              </a:rPr>
              <a:t>REAL ESTATE </a:t>
            </a:r>
            <a:r>
              <a:rPr lang="sl-SI" altLang="sl-SI" sz="2000" b="1" dirty="0" smtClean="0">
                <a:solidFill>
                  <a:srgbClr val="002060"/>
                </a:solidFill>
                <a:latin typeface="Arial" charset="0"/>
                <a:cs typeface="Arial" charset="0"/>
              </a:rPr>
              <a:t>REGISTER</a:t>
            </a:r>
            <a:endParaRPr lang="sl-SI" altLang="sl-SI" b="1" dirty="0" smtClean="0">
              <a:solidFill>
                <a:srgbClr val="002060"/>
              </a:solidFill>
              <a:latin typeface="Arial" charset="0"/>
              <a:cs typeface="Arial" charset="0"/>
            </a:endParaRPr>
          </a:p>
          <a:p>
            <a:pPr marL="0" indent="0" eaLnBrk="1" hangingPunct="1">
              <a:buNone/>
            </a:pPr>
            <a:endParaRPr lang="sl-SI" altLang="sl-SI" b="1" dirty="0" smtClean="0">
              <a:solidFill>
                <a:srgbClr val="002060"/>
              </a:solidFill>
              <a:latin typeface="Arial" charset="0"/>
              <a:cs typeface="Arial" charset="0"/>
            </a:endParaRPr>
          </a:p>
          <a:p>
            <a:pPr marL="0" indent="0" eaLnBrk="1" hangingPunct="1">
              <a:buNone/>
            </a:pPr>
            <a:endParaRPr lang="sl-SI" altLang="sl-SI" b="1" dirty="0" smtClean="0">
              <a:solidFill>
                <a:srgbClr val="002060"/>
              </a:solidFill>
              <a:latin typeface="Arial" charset="0"/>
              <a:cs typeface="Arial" charset="0"/>
            </a:endParaRPr>
          </a:p>
          <a:p>
            <a:pPr marL="0" indent="0" eaLnBrk="1" hangingPunct="1">
              <a:buNone/>
            </a:pPr>
            <a:endParaRPr lang="sl-SI" altLang="sl-SI" b="1" dirty="0" smtClean="0">
              <a:solidFill>
                <a:srgbClr val="002060"/>
              </a:solidFill>
              <a:latin typeface="Arial" charset="0"/>
              <a:cs typeface="Arial" charset="0"/>
            </a:endParaRPr>
          </a:p>
          <a:p>
            <a:pPr marL="571500" indent="-571500" eaLnBrk="1" hangingPunct="1">
              <a:buFont typeface="Arial" charset="0"/>
              <a:buAutoNum type="romanUcPeriod"/>
            </a:pP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The</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 </a:t>
            </a: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renovation</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 </a:t>
            </a: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of</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 </a:t>
            </a: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cadastral</a:t>
            </a:r>
            <a:r>
              <a:rPr lang="sl-SI" altLang="sl-SI" b="1" dirty="0" smtClean="0">
                <a:solidFill>
                  <a:srgbClr val="002060"/>
                </a:solidFill>
                <a:effectLst>
                  <a:outerShdw blurRad="38100" dist="38100" dir="2700000" algn="tl">
                    <a:srgbClr val="000000">
                      <a:alpha val="43137"/>
                    </a:srgbClr>
                  </a:outerShdw>
                </a:effectLst>
                <a:latin typeface="Arial" charset="0"/>
                <a:cs typeface="Arial" charset="0"/>
              </a:rPr>
              <a:t> </a:t>
            </a:r>
            <a:r>
              <a:rPr lang="sl-SI" altLang="sl-SI" b="1" dirty="0" err="1" smtClean="0">
                <a:solidFill>
                  <a:srgbClr val="002060"/>
                </a:solidFill>
                <a:effectLst>
                  <a:outerShdw blurRad="38100" dist="38100" dir="2700000" algn="tl">
                    <a:srgbClr val="000000">
                      <a:alpha val="43137"/>
                    </a:srgbClr>
                  </a:outerShdw>
                </a:effectLst>
                <a:latin typeface="Arial" charset="0"/>
                <a:cs typeface="Arial" charset="0"/>
              </a:rPr>
              <a:t>data</a:t>
            </a:r>
            <a:endParaRPr lang="sl-SI" altLang="sl-SI" b="1" dirty="0" smtClean="0">
              <a:solidFill>
                <a:srgbClr val="002060"/>
              </a:solidFill>
              <a:effectLst>
                <a:outerShdw blurRad="38100" dist="38100" dir="2700000" algn="tl">
                  <a:srgbClr val="000000">
                    <a:alpha val="43137"/>
                  </a:srgbClr>
                </a:outerShdw>
              </a:effectLst>
              <a:latin typeface="Arial" charset="0"/>
              <a:cs typeface="Arial" charset="0"/>
            </a:endParaRPr>
          </a:p>
          <a:p>
            <a:pPr marL="0" indent="0" eaLnBrk="1" hangingPunct="1">
              <a:buNone/>
            </a:pPr>
            <a:endParaRPr lang="sl-SI" altLang="sl-SI" b="1" dirty="0" smtClean="0">
              <a:solidFill>
                <a:srgbClr val="002060"/>
              </a:solidFill>
              <a:effectLst>
                <a:outerShdw blurRad="38100" dist="38100" dir="2700000" algn="tl">
                  <a:srgbClr val="000000">
                    <a:alpha val="43137"/>
                  </a:srgbClr>
                </a:outerShdw>
              </a:effectLst>
              <a:latin typeface="Arial" charset="0"/>
              <a:cs typeface="Arial" charset="0"/>
            </a:endParaRPr>
          </a:p>
          <a:p>
            <a:pPr marL="0" indent="0" eaLnBrk="1" hangingPunct="1">
              <a:buNone/>
            </a:pPr>
            <a:r>
              <a:rPr lang="sl-SI" altLang="sl-SI" b="1" dirty="0">
                <a:solidFill>
                  <a:srgbClr val="002060"/>
                </a:solidFill>
                <a:effectLst>
                  <a:outerShdw blurRad="38100" dist="38100" dir="2700000" algn="tl">
                    <a:srgbClr val="000000">
                      <a:alpha val="43137"/>
                    </a:srgbClr>
                  </a:outerShdw>
                </a:effectLst>
                <a:latin typeface="Arial" charset="0"/>
                <a:cs typeface="Arial" charset="0"/>
              </a:rPr>
              <a:t>	</a:t>
            </a:r>
            <a:endParaRPr lang="sl-SI" altLang="sl-SI" b="1" dirty="0" smtClean="0">
              <a:solidFill>
                <a:srgbClr val="002060"/>
              </a:solidFill>
              <a:effectLst>
                <a:outerShdw blurRad="38100" dist="38100" dir="2700000" algn="tl">
                  <a:srgbClr val="000000">
                    <a:alpha val="43137"/>
                  </a:srgbClr>
                </a:outerShdw>
              </a:effectLst>
              <a:latin typeface="Arial" charset="0"/>
              <a:cs typeface="Arial" charset="0"/>
            </a:endParaRPr>
          </a:p>
        </p:txBody>
      </p:sp>
      <p:sp>
        <p:nvSpPr>
          <p:cNvPr id="5" name="Title 19"/>
          <p:cNvSpPr txBox="1">
            <a:spLocks/>
          </p:cNvSpPr>
          <p:nvPr/>
        </p:nvSpPr>
        <p:spPr>
          <a:xfrm>
            <a:off x="5323387" y="358458"/>
            <a:ext cx="2850651" cy="677108"/>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r" eaLnBrk="1" hangingPunct="1"/>
            <a:r>
              <a:rPr lang="sl-SI" altLang="sl-SI" sz="2800" dirty="0" err="1" smtClean="0">
                <a:solidFill>
                  <a:srgbClr val="002060"/>
                </a:solidFill>
                <a:effectLst>
                  <a:outerShdw blurRad="38100" dist="38100" dir="2700000" algn="tl">
                    <a:srgbClr val="000000">
                      <a:alpha val="43137"/>
                    </a:srgbClr>
                  </a:outerShdw>
                </a:effectLst>
                <a:latin typeface="Arial" charset="0"/>
                <a:cs typeface="Arial" charset="0"/>
              </a:rPr>
              <a:t>Content</a:t>
            </a:r>
            <a:r>
              <a:rPr lang="sl-SI" altLang="sl-SI" sz="2800" dirty="0" smtClean="0">
                <a:solidFill>
                  <a:srgbClr val="002060"/>
                </a:solidFill>
                <a:effectLst>
                  <a:outerShdw blurRad="38100" dist="38100" dir="2700000" algn="tl">
                    <a:srgbClr val="000000">
                      <a:alpha val="43137"/>
                    </a:srgbClr>
                  </a:outerShdw>
                </a:effectLst>
                <a:latin typeface="Arial" charset="0"/>
                <a:cs typeface="Arial" charset="0"/>
              </a:rPr>
              <a:t>:</a:t>
            </a:r>
            <a:endParaRPr lang="sl-SI" altLang="sl-SI" sz="2800" dirty="0">
              <a:solidFill>
                <a:srgbClr val="002060"/>
              </a:solidFill>
              <a:effectLst>
                <a:outerShdw blurRad="38100" dist="38100" dir="2700000" algn="tl">
                  <a:srgbClr val="000000">
                    <a:alpha val="43137"/>
                  </a:srgbClr>
                </a:outerShdw>
              </a:effectLst>
              <a:latin typeface="Arial" charset="0"/>
              <a:cs typeface="Arial" charset="0"/>
            </a:endParaRPr>
          </a:p>
        </p:txBody>
      </p:sp>
      <p:pic>
        <p:nvPicPr>
          <p:cNvPr id="7" name="Picture 4" descr="plaz"/>
          <p:cNvPicPr>
            <a:picLocks noChangeAspect="1" noChangeArrowheads="1"/>
          </p:cNvPicPr>
          <p:nvPr/>
        </p:nvPicPr>
        <p:blipFill>
          <a:blip r:embed="rId3" cstate="print">
            <a:extLst>
              <a:ext uri="{28A0092B-C50C-407E-A947-70E740481C1C}">
                <a14:useLocalDpi xmlns:a14="http://schemas.microsoft.com/office/drawing/2010/main" val="0"/>
              </a:ext>
            </a:extLst>
          </a:blip>
          <a:srcRect l="35786" t="19537" r="26364" b="38356"/>
          <a:stretch>
            <a:fillRect/>
          </a:stretch>
        </p:blipFill>
        <p:spPr bwMode="auto">
          <a:xfrm>
            <a:off x="1510736" y="3601592"/>
            <a:ext cx="1945624" cy="126756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5000" t="13089" r="25000" b="12920"/>
          <a:stretch>
            <a:fillRect/>
          </a:stretch>
        </p:blipFill>
        <p:spPr bwMode="auto">
          <a:xfrm>
            <a:off x="4067944" y="3579935"/>
            <a:ext cx="1773199" cy="12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754661"/>
            <a:ext cx="1964671" cy="21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031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1043608" y="1700808"/>
            <a:ext cx="6696745" cy="1446550"/>
          </a:xfrm>
          <a:prstGeom prst="rect">
            <a:avLst/>
          </a:prstGeom>
          <a:noFill/>
        </p:spPr>
        <p:txBody>
          <a:bodyPr wrap="square" lIns="91440" tIns="45720" rIns="91440" bIns="45720">
            <a:spAutoFit/>
          </a:bodyPr>
          <a:lstStyle/>
          <a:p>
            <a:pPr algn="ctr"/>
            <a:r>
              <a:rPr lang="sl-SI" sz="8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a:t>
            </a:r>
            <a:r>
              <a:rPr lang="sl-SI"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sl-SI" sz="8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a:t>
            </a:r>
            <a:r>
              <a:rPr lang="sl-SI"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sl-SI"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9" name="Naslov 1"/>
          <p:cNvSpPr>
            <a:spLocks noGrp="1"/>
          </p:cNvSpPr>
          <p:nvPr>
            <p:ph type="ctrTitle"/>
          </p:nvPr>
        </p:nvSpPr>
        <p:spPr>
          <a:xfrm>
            <a:off x="683568" y="3717032"/>
            <a:ext cx="8092440" cy="4731478"/>
          </a:xfrm>
        </p:spPr>
        <p:txBody>
          <a:bodyPr>
            <a:normAutofit fontScale="90000"/>
          </a:bodyPr>
          <a:lstStyle/>
          <a:p>
            <a:r>
              <a:rPr lang="sl-SI" sz="2400" dirty="0" smtClean="0">
                <a:solidFill>
                  <a:srgbClr val="002060"/>
                </a:solidFill>
              </a:rPr>
              <a:t>E-mail:</a:t>
            </a:r>
            <a:br>
              <a:rPr lang="sl-SI" sz="2400" dirty="0" smtClean="0">
                <a:solidFill>
                  <a:srgbClr val="002060"/>
                </a:solidFill>
              </a:rPr>
            </a:br>
            <a:r>
              <a:rPr lang="sl-SI" sz="2400" dirty="0" smtClean="0">
                <a:solidFill>
                  <a:srgbClr val="002060"/>
                </a:solidFill>
                <a:hlinkClick r:id="rId3"/>
              </a:rPr>
              <a:t>metka.malnar@gov.si</a:t>
            </a:r>
            <a:r>
              <a:rPr lang="sl-SI" sz="2400" dirty="0" smtClean="0">
                <a:solidFill>
                  <a:srgbClr val="002060"/>
                </a:solidFill>
              </a:rPr>
              <a:t/>
            </a:r>
            <a:br>
              <a:rPr lang="sl-SI" sz="2400" dirty="0" smtClean="0">
                <a:solidFill>
                  <a:srgbClr val="002060"/>
                </a:solidFill>
              </a:rPr>
            </a:br>
            <a:r>
              <a:rPr lang="sl-SI" sz="2400" dirty="0">
                <a:solidFill>
                  <a:srgbClr val="002060"/>
                </a:solidFill>
              </a:rPr>
              <a:t/>
            </a:r>
            <a:br>
              <a:rPr lang="sl-SI" sz="2400" dirty="0">
                <a:solidFill>
                  <a:srgbClr val="002060"/>
                </a:solidFill>
              </a:rPr>
            </a:br>
            <a:r>
              <a:rPr lang="sl-SI" sz="2400" dirty="0" smtClean="0">
                <a:solidFill>
                  <a:srgbClr val="002060"/>
                </a:solidFill>
              </a:rPr>
              <a:t/>
            </a:r>
            <a:br>
              <a:rPr lang="sl-SI" sz="2400" dirty="0" smtClean="0">
                <a:solidFill>
                  <a:srgbClr val="002060"/>
                </a:solidFill>
              </a:rPr>
            </a:br>
            <a:r>
              <a:rPr lang="sl-SI" sz="2400" dirty="0" smtClean="0">
                <a:solidFill>
                  <a:srgbClr val="002060"/>
                </a:solidFill>
              </a:rPr>
              <a:t>THE SURVEYING AND MAPPING AUTHORITY OF THE REPUBLIC OF SLOVENIA</a:t>
            </a:r>
            <a:br>
              <a:rPr lang="sl-SI" sz="2400" dirty="0" smtClean="0">
                <a:solidFill>
                  <a:srgbClr val="002060"/>
                </a:solidFill>
              </a:rPr>
            </a:br>
            <a:r>
              <a:rPr lang="sl-SI" sz="2400" dirty="0" smtClean="0">
                <a:solidFill>
                  <a:srgbClr val="002060"/>
                </a:solidFill>
              </a:rPr>
              <a:t>Zemljemerska ulica 12, 1000 Ljubljana</a:t>
            </a:r>
            <a:br>
              <a:rPr lang="sl-SI" sz="2400" dirty="0" smtClean="0">
                <a:solidFill>
                  <a:srgbClr val="002060"/>
                </a:solidFill>
              </a:rPr>
            </a:br>
            <a:r>
              <a:rPr lang="sl-SI" sz="2400" dirty="0" smtClean="0">
                <a:solidFill>
                  <a:srgbClr val="002060"/>
                </a:solidFill>
              </a:rPr>
              <a:t>e-mail: </a:t>
            </a:r>
            <a:r>
              <a:rPr lang="sl-SI" sz="2400" dirty="0" smtClean="0">
                <a:solidFill>
                  <a:srgbClr val="002060"/>
                </a:solidFill>
                <a:hlinkClick r:id="rId4"/>
              </a:rPr>
              <a:t>pisarna.gu@gov.si</a:t>
            </a:r>
            <a:r>
              <a:rPr lang="sl-SI" sz="2400" dirty="0" smtClean="0">
                <a:solidFill>
                  <a:srgbClr val="002060"/>
                </a:solidFill>
              </a:rPr>
              <a:t/>
            </a:r>
            <a:br>
              <a:rPr lang="sl-SI" sz="2400" dirty="0" smtClean="0">
                <a:solidFill>
                  <a:srgbClr val="002060"/>
                </a:solidFill>
              </a:rPr>
            </a:br>
            <a:r>
              <a:rPr lang="sl-SI" sz="2400" dirty="0" smtClean="0">
                <a:solidFill>
                  <a:srgbClr val="002060"/>
                </a:solidFill>
              </a:rPr>
              <a:t/>
            </a:r>
            <a:br>
              <a:rPr lang="sl-SI" sz="2400" dirty="0" smtClean="0">
                <a:solidFill>
                  <a:srgbClr val="002060"/>
                </a:solidFill>
              </a:rPr>
            </a:br>
            <a:r>
              <a:rPr lang="sl-SI" sz="2400" dirty="0">
                <a:solidFill>
                  <a:srgbClr val="002060"/>
                </a:solidFill>
              </a:rPr>
              <a:t/>
            </a:r>
            <a:br>
              <a:rPr lang="sl-SI" sz="2400" dirty="0">
                <a:solidFill>
                  <a:srgbClr val="002060"/>
                </a:solidFill>
              </a:rPr>
            </a:br>
            <a:r>
              <a:rPr lang="sl-SI" altLang="sl-SI" sz="2800" b="0" kern="0" dirty="0">
                <a:solidFill>
                  <a:srgbClr val="002060"/>
                </a:solidFill>
                <a:latin typeface="Arial" charset="0"/>
                <a:ea typeface="+mn-ea"/>
                <a:cs typeface="Arial" charset="0"/>
              </a:rPr>
              <a:t/>
            </a:r>
            <a:br>
              <a:rPr lang="sl-SI" altLang="sl-SI" sz="2800" b="0" kern="0" dirty="0">
                <a:solidFill>
                  <a:srgbClr val="002060"/>
                </a:solidFill>
                <a:latin typeface="Arial" charset="0"/>
                <a:ea typeface="+mn-ea"/>
                <a:cs typeface="Arial" charset="0"/>
              </a:rPr>
            </a:br>
            <a:r>
              <a:rPr lang="en-US" sz="2400" b="0" kern="0" dirty="0">
                <a:solidFill>
                  <a:srgbClr val="002060"/>
                </a:solidFill>
                <a:latin typeface="Arial" charset="0"/>
                <a:ea typeface="+mn-ea"/>
                <a:cs typeface="Arial" charset="0"/>
              </a:rPr>
              <a:t/>
            </a:r>
            <a:br>
              <a:rPr lang="en-US" sz="2400" b="0" kern="0" dirty="0">
                <a:solidFill>
                  <a:srgbClr val="002060"/>
                </a:solidFill>
                <a:latin typeface="Arial" charset="0"/>
                <a:ea typeface="+mn-ea"/>
                <a:cs typeface="Arial" charset="0"/>
              </a:rPr>
            </a:br>
            <a:endParaRPr lang="sl-SI" sz="2400" b="0" kern="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3173295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004048" y="420277"/>
            <a:ext cx="3178865" cy="756666"/>
          </a:xfrm>
        </p:spPr>
        <p:txBody>
          <a:bodyPr/>
          <a:lstStyle/>
          <a:p>
            <a:pPr lvl="1" algn="r"/>
            <a:r>
              <a:rPr lang="sl-SI" altLang="sl-SI" sz="2400" b="1" dirty="0" smtClean="0">
                <a:solidFill>
                  <a:srgbClr val="00B0F0"/>
                </a:solidFill>
                <a:effectLst>
                  <a:outerShdw blurRad="38100" dist="38100" dir="2700000" algn="tl">
                    <a:srgbClr val="000000">
                      <a:alpha val="43137"/>
                    </a:srgbClr>
                  </a:outerShdw>
                </a:effectLst>
                <a:latin typeface="Arial" charset="0"/>
                <a:cs typeface="Arial" charset="0"/>
              </a:rPr>
              <a:t>LAND CADASTER</a:t>
            </a:r>
            <a:endParaRPr lang="sl-SI" sz="4800" dirty="0">
              <a:solidFill>
                <a:srgbClr val="00B0F0"/>
              </a:solidFill>
              <a:effectLst>
                <a:outerShdw blurRad="38100" dist="38100" dir="2700000" algn="tl">
                  <a:srgbClr val="000000">
                    <a:alpha val="43137"/>
                  </a:srgbClr>
                </a:outerShdw>
              </a:effectLst>
            </a:endParaRPr>
          </a:p>
        </p:txBody>
      </p:sp>
      <p:sp>
        <p:nvSpPr>
          <p:cNvPr id="3" name="Naslov 1"/>
          <p:cNvSpPr txBox="1">
            <a:spLocks/>
          </p:cNvSpPr>
          <p:nvPr/>
        </p:nvSpPr>
        <p:spPr>
          <a:xfrm>
            <a:off x="2995613" y="173038"/>
            <a:ext cx="0" cy="1354137"/>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defRPr/>
            </a:pPr>
            <a:r>
              <a:rPr lang="sl-SI" smtClean="0">
                <a:solidFill>
                  <a:srgbClr val="0070C0"/>
                </a:solidFill>
              </a:rPr>
              <a:t/>
            </a:r>
            <a:br>
              <a:rPr lang="sl-SI" smtClean="0">
                <a:solidFill>
                  <a:srgbClr val="0070C0"/>
                </a:solidFill>
              </a:rPr>
            </a:br>
            <a:endParaRPr lang="sl-SI" dirty="0">
              <a:solidFill>
                <a:srgbClr val="0070C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624" y="908224"/>
            <a:ext cx="4330694" cy="289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17975" t="18777" r="20453" b="20648"/>
          <a:stretch>
            <a:fillRect/>
          </a:stretch>
        </p:blipFill>
        <p:spPr bwMode="auto">
          <a:xfrm>
            <a:off x="6444208" y="4424222"/>
            <a:ext cx="1823765" cy="134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grada besedila 2"/>
          <p:cNvSpPr txBox="1">
            <a:spLocks/>
          </p:cNvSpPr>
          <p:nvPr/>
        </p:nvSpPr>
        <p:spPr>
          <a:xfrm>
            <a:off x="1454071" y="3567138"/>
            <a:ext cx="2846195" cy="76798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sl-SI" sz="2000" b="1" dirty="0" smtClean="0">
                <a:solidFill>
                  <a:srgbClr val="002060"/>
                </a:solidFill>
                <a:latin typeface="Arial" charset="0"/>
                <a:cs typeface="Arial" charset="0"/>
              </a:rPr>
              <a:t>ATTRIBUTE DATA</a:t>
            </a:r>
            <a:endParaRPr lang="sl-SI" sz="2400" b="1" dirty="0" smtClean="0">
              <a:solidFill>
                <a:srgbClr val="0070C0"/>
              </a:solidFill>
            </a:endParaRPr>
          </a:p>
          <a:p>
            <a:pPr algn="ctr">
              <a:buFontTx/>
              <a:buChar char="-"/>
              <a:defRPr/>
            </a:pPr>
            <a:endParaRPr lang="sl-SI" sz="2400" b="1" dirty="0" smtClean="0">
              <a:solidFill>
                <a:srgbClr val="0070C0"/>
              </a:solidFill>
            </a:endParaRPr>
          </a:p>
          <a:p>
            <a:pPr marL="0" indent="0" algn="ctr">
              <a:buFont typeface="Arial" pitchFamily="34" charset="0"/>
              <a:buNone/>
              <a:defRPr/>
            </a:pPr>
            <a:endParaRPr lang="sl-SI" sz="2400" b="1" dirty="0" smtClean="0">
              <a:solidFill>
                <a:srgbClr val="0070C0"/>
              </a:solidFill>
            </a:endParaRPr>
          </a:p>
          <a:p>
            <a:pPr algn="ctr">
              <a:buFontTx/>
              <a:buChar char="-"/>
              <a:defRPr/>
            </a:pPr>
            <a:endParaRPr lang="sl-SI" sz="2400" b="1" dirty="0" smtClean="0">
              <a:solidFill>
                <a:srgbClr val="0070C0"/>
              </a:solidFill>
            </a:endParaRPr>
          </a:p>
          <a:p>
            <a:pPr algn="ctr">
              <a:buFontTx/>
              <a:buChar char="-"/>
              <a:defRPr/>
            </a:pPr>
            <a:endParaRPr lang="sl-SI" sz="2400" dirty="0" smtClean="0">
              <a:solidFill>
                <a:schemeClr val="tx2"/>
              </a:solidFill>
            </a:endParaRPr>
          </a:p>
          <a:p>
            <a:pPr algn="ctr">
              <a:buFontTx/>
              <a:buChar char="-"/>
              <a:defRPr/>
            </a:pPr>
            <a:endParaRPr lang="sl-SI" sz="2400" dirty="0" smtClean="0">
              <a:solidFill>
                <a:schemeClr val="tx2"/>
              </a:solidFill>
            </a:endParaRPr>
          </a:p>
          <a:p>
            <a:pPr algn="ctr">
              <a:buFont typeface="Arial" pitchFamily="34" charset="0"/>
              <a:buChar char="•"/>
              <a:defRPr/>
            </a:pPr>
            <a:endParaRPr lang="sl-SI" dirty="0"/>
          </a:p>
        </p:txBody>
      </p:sp>
      <p:sp>
        <p:nvSpPr>
          <p:cNvPr id="11" name="Ograda besedila 2"/>
          <p:cNvSpPr txBox="1">
            <a:spLocks/>
          </p:cNvSpPr>
          <p:nvPr/>
        </p:nvSpPr>
        <p:spPr>
          <a:xfrm>
            <a:off x="6032492" y="3951132"/>
            <a:ext cx="2767647" cy="38399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sl-SI" sz="2000" b="1" dirty="0" smtClean="0">
                <a:solidFill>
                  <a:srgbClr val="002060"/>
                </a:solidFill>
                <a:latin typeface="Arial" charset="0"/>
                <a:cs typeface="Arial" charset="0"/>
              </a:rPr>
              <a:t>GRAPHICAL DATA</a:t>
            </a:r>
          </a:p>
          <a:p>
            <a:pPr marL="0" indent="0" algn="ctr">
              <a:buFont typeface="Arial" charset="0"/>
              <a:buNone/>
              <a:defRPr/>
            </a:pPr>
            <a:endParaRPr lang="sl-SI" sz="2000" b="1" dirty="0">
              <a:solidFill>
                <a:srgbClr val="002060"/>
              </a:solidFill>
              <a:latin typeface="Arial" charset="0"/>
              <a:cs typeface="Arial" charset="0"/>
            </a:endParaRPr>
          </a:p>
          <a:p>
            <a:pPr marL="0" indent="0" algn="ctr">
              <a:buFont typeface="Arial" charset="0"/>
              <a:buNone/>
              <a:defRPr/>
            </a:pPr>
            <a:endParaRPr lang="sl-SI" sz="2000" b="1" dirty="0" smtClean="0">
              <a:solidFill>
                <a:srgbClr val="002060"/>
              </a:solidFill>
              <a:latin typeface="Arial" charset="0"/>
              <a:cs typeface="Arial" charset="0"/>
            </a:endParaRPr>
          </a:p>
          <a:p>
            <a:pPr marL="0" indent="0" algn="ctr">
              <a:buFont typeface="Arial" pitchFamily="34" charset="0"/>
              <a:buNone/>
              <a:defRPr/>
            </a:pPr>
            <a:endParaRPr lang="sl-SI" sz="2400" b="1" dirty="0" smtClean="0">
              <a:solidFill>
                <a:srgbClr val="0070C0"/>
              </a:solidFill>
            </a:endParaRPr>
          </a:p>
          <a:p>
            <a:pPr algn="ctr">
              <a:buFontTx/>
              <a:buChar char="-"/>
              <a:defRPr/>
            </a:pPr>
            <a:endParaRPr lang="sl-SI" sz="2400" b="1" dirty="0" smtClean="0">
              <a:solidFill>
                <a:srgbClr val="0070C0"/>
              </a:solidFill>
            </a:endParaRPr>
          </a:p>
          <a:p>
            <a:pPr marL="0" indent="0" algn="ctr">
              <a:buFont typeface="Arial" pitchFamily="34" charset="0"/>
              <a:buNone/>
              <a:defRPr/>
            </a:pPr>
            <a:endParaRPr lang="sl-SI" sz="2400" b="1" dirty="0" smtClean="0">
              <a:solidFill>
                <a:srgbClr val="0070C0"/>
              </a:solidFill>
            </a:endParaRPr>
          </a:p>
          <a:p>
            <a:pPr algn="ctr">
              <a:buFontTx/>
              <a:buChar char="-"/>
              <a:defRPr/>
            </a:pPr>
            <a:endParaRPr lang="sl-SI" sz="2400" b="1" dirty="0" smtClean="0">
              <a:solidFill>
                <a:srgbClr val="0070C0"/>
              </a:solidFill>
            </a:endParaRPr>
          </a:p>
          <a:p>
            <a:pPr algn="ctr">
              <a:buFontTx/>
              <a:buChar char="-"/>
              <a:defRPr/>
            </a:pPr>
            <a:endParaRPr lang="sl-SI" sz="2400" b="1" dirty="0" smtClean="0">
              <a:solidFill>
                <a:srgbClr val="0070C0"/>
              </a:solidFill>
            </a:endParaRPr>
          </a:p>
          <a:p>
            <a:pPr algn="ctr">
              <a:buFontTx/>
              <a:buChar char="-"/>
              <a:defRPr/>
            </a:pPr>
            <a:endParaRPr lang="sl-SI" sz="2400" dirty="0" smtClean="0">
              <a:solidFill>
                <a:schemeClr val="tx2"/>
              </a:solidFill>
            </a:endParaRPr>
          </a:p>
          <a:p>
            <a:pPr algn="ctr">
              <a:buFontTx/>
              <a:buChar char="-"/>
              <a:defRPr/>
            </a:pPr>
            <a:endParaRPr lang="sl-SI" sz="2400" dirty="0" smtClean="0">
              <a:solidFill>
                <a:schemeClr val="tx2"/>
              </a:solidFill>
            </a:endParaRPr>
          </a:p>
          <a:p>
            <a:pPr algn="ctr">
              <a:buFontTx/>
              <a:buChar char="-"/>
              <a:defRPr/>
            </a:pPr>
            <a:endParaRPr lang="sl-SI" sz="2400" dirty="0" smtClean="0">
              <a:solidFill>
                <a:schemeClr val="tx2"/>
              </a:solidFill>
            </a:endParaRPr>
          </a:p>
          <a:p>
            <a:pPr algn="ctr">
              <a:buFont typeface="Arial" pitchFamily="34" charset="0"/>
              <a:buChar char="•"/>
              <a:defRPr/>
            </a:pPr>
            <a:endParaRPr lang="sl-SI" dirty="0"/>
          </a:p>
        </p:txBody>
      </p:sp>
      <p:sp>
        <p:nvSpPr>
          <p:cNvPr id="14" name="Desna puščica 13"/>
          <p:cNvSpPr/>
          <p:nvPr/>
        </p:nvSpPr>
        <p:spPr>
          <a:xfrm rot="7937559">
            <a:off x="3405066" y="3056209"/>
            <a:ext cx="669973" cy="365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5" name="Desna puščica 14"/>
          <p:cNvSpPr/>
          <p:nvPr/>
        </p:nvSpPr>
        <p:spPr>
          <a:xfrm rot="4385208">
            <a:off x="6579539" y="3444124"/>
            <a:ext cx="669973" cy="365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6" name="Zaobljeni pravokotnik 15"/>
          <p:cNvSpPr/>
          <p:nvPr/>
        </p:nvSpPr>
        <p:spPr>
          <a:xfrm>
            <a:off x="658959" y="1623406"/>
            <a:ext cx="2832921" cy="566729"/>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charset="0"/>
              <a:buNone/>
              <a:defRPr/>
            </a:pPr>
            <a:r>
              <a:rPr lang="sl-SI" sz="2000" b="1" dirty="0">
                <a:solidFill>
                  <a:srgbClr val="002060"/>
                </a:solidFill>
                <a:latin typeface="Arial" charset="0"/>
                <a:cs typeface="Arial" charset="0"/>
              </a:rPr>
              <a:t>2698 </a:t>
            </a:r>
            <a:r>
              <a:rPr lang="sl-SI" sz="2000" b="1" dirty="0" smtClean="0">
                <a:solidFill>
                  <a:srgbClr val="002060"/>
                </a:solidFill>
                <a:latin typeface="Arial" charset="0"/>
                <a:cs typeface="Arial" charset="0"/>
              </a:rPr>
              <a:t>cadastral areas</a:t>
            </a:r>
            <a:endParaRPr lang="sl-SI" sz="2000" b="1" dirty="0">
              <a:solidFill>
                <a:srgbClr val="002060"/>
              </a:solidFill>
              <a:latin typeface="Arial" charset="0"/>
              <a:cs typeface="Arial" charset="0"/>
            </a:endParaRPr>
          </a:p>
        </p:txBody>
      </p:sp>
      <p:sp>
        <p:nvSpPr>
          <p:cNvPr id="17" name="Zaobljeni pravokotnik 16"/>
          <p:cNvSpPr/>
          <p:nvPr/>
        </p:nvSpPr>
        <p:spPr>
          <a:xfrm>
            <a:off x="658959" y="2251970"/>
            <a:ext cx="2659429" cy="609509"/>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charset="0"/>
              <a:buNone/>
              <a:defRPr/>
            </a:pPr>
            <a:r>
              <a:rPr lang="sl-SI" sz="2000" b="1" dirty="0">
                <a:solidFill>
                  <a:srgbClr val="002060"/>
                </a:solidFill>
                <a:latin typeface="Arial" charset="0"/>
                <a:cs typeface="Arial" charset="0"/>
              </a:rPr>
              <a:t>5 680 </a:t>
            </a:r>
            <a:r>
              <a:rPr lang="sl-SI" sz="2000" b="1" dirty="0" smtClean="0">
                <a:solidFill>
                  <a:srgbClr val="002060"/>
                </a:solidFill>
                <a:latin typeface="Arial" charset="0"/>
                <a:cs typeface="Arial" charset="0"/>
              </a:rPr>
              <a:t>759 parcels</a:t>
            </a:r>
            <a:endParaRPr lang="sl-SI" sz="2000" b="1" dirty="0">
              <a:solidFill>
                <a:srgbClr val="002060"/>
              </a:solidFill>
              <a:latin typeface="Arial" charset="0"/>
              <a:cs typeface="Arial" charset="0"/>
            </a:endParaRPr>
          </a:p>
        </p:txBody>
      </p:sp>
      <p:sp>
        <p:nvSpPr>
          <p:cNvPr id="19" name="Zaobljeni pravokotnik 8"/>
          <p:cNvSpPr/>
          <p:nvPr/>
        </p:nvSpPr>
        <p:spPr>
          <a:xfrm>
            <a:off x="157531" y="4040228"/>
            <a:ext cx="5451200" cy="2707089"/>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sl-SI" sz="1900" b="1" dirty="0" smtClean="0">
                <a:solidFill>
                  <a:srgbClr val="002060"/>
                </a:solidFill>
                <a:latin typeface="Arial" charset="0"/>
                <a:cs typeface="Arial" charset="0"/>
              </a:rPr>
              <a:t>parcel </a:t>
            </a:r>
            <a:r>
              <a:rPr lang="en-US" sz="1900" b="1" dirty="0">
                <a:solidFill>
                  <a:srgbClr val="002060"/>
                </a:solidFill>
                <a:latin typeface="Arial" charset="0"/>
                <a:cs typeface="Arial" charset="0"/>
              </a:rPr>
              <a:t>number</a:t>
            </a:r>
            <a:endParaRPr lang="sl-SI" sz="1900" b="1" dirty="0">
              <a:solidFill>
                <a:srgbClr val="002060"/>
              </a:solidFill>
              <a:latin typeface="Arial" charset="0"/>
              <a:cs typeface="Arial" charset="0"/>
            </a:endParaRPr>
          </a:p>
          <a:p>
            <a:pPr marL="285750" indent="-285750">
              <a:buFont typeface="Arial" panose="020B0604020202020204" pitchFamily="34" charset="0"/>
              <a:buChar char="•"/>
            </a:pPr>
            <a:r>
              <a:rPr lang="sl-SI" sz="1900" b="1" dirty="0">
                <a:solidFill>
                  <a:srgbClr val="002060"/>
                </a:solidFill>
                <a:latin typeface="Arial" charset="0"/>
                <a:cs typeface="Arial" charset="0"/>
              </a:rPr>
              <a:t>boundary</a:t>
            </a:r>
          </a:p>
          <a:p>
            <a:pPr marL="285750" indent="-285750">
              <a:buFont typeface="Arial" panose="020B0604020202020204" pitchFamily="34" charset="0"/>
              <a:buChar char="•"/>
            </a:pPr>
            <a:r>
              <a:rPr lang="en-US" sz="1900" b="1" dirty="0">
                <a:solidFill>
                  <a:srgbClr val="002060"/>
                </a:solidFill>
                <a:latin typeface="Arial" charset="0"/>
                <a:cs typeface="Arial" charset="0"/>
              </a:rPr>
              <a:t>surface area</a:t>
            </a:r>
            <a:endParaRPr lang="sl-SI" sz="1900" b="1" dirty="0">
              <a:solidFill>
                <a:srgbClr val="002060"/>
              </a:solidFill>
              <a:latin typeface="Arial" charset="0"/>
              <a:cs typeface="Arial" charset="0"/>
            </a:endParaRPr>
          </a:p>
          <a:p>
            <a:pPr marL="285750" indent="-285750">
              <a:buFont typeface="Arial" panose="020B0604020202020204" pitchFamily="34" charset="0"/>
              <a:buChar char="•"/>
            </a:pPr>
            <a:r>
              <a:rPr lang="sl-SI" sz="1900" b="1" dirty="0">
                <a:solidFill>
                  <a:srgbClr val="002060"/>
                </a:solidFill>
                <a:latin typeface="Arial" charset="0"/>
                <a:cs typeface="Arial" charset="0"/>
              </a:rPr>
              <a:t>owner</a:t>
            </a:r>
          </a:p>
          <a:p>
            <a:pPr marL="285750" indent="-285750">
              <a:buFont typeface="Arial" panose="020B0604020202020204" pitchFamily="34" charset="0"/>
              <a:buChar char="•"/>
            </a:pPr>
            <a:r>
              <a:rPr lang="en-US" sz="1900" b="1" dirty="0">
                <a:solidFill>
                  <a:srgbClr val="002060"/>
                </a:solidFill>
                <a:latin typeface="Arial" charset="0"/>
                <a:cs typeface="Arial" charset="0"/>
              </a:rPr>
              <a:t>manager of state or local property</a:t>
            </a:r>
            <a:endParaRPr lang="sl-SI" sz="1900" b="1" dirty="0">
              <a:solidFill>
                <a:srgbClr val="002060"/>
              </a:solidFill>
              <a:latin typeface="Arial" charset="0"/>
              <a:cs typeface="Arial" charset="0"/>
            </a:endParaRPr>
          </a:p>
          <a:p>
            <a:pPr marL="285750" indent="-285750">
              <a:buFont typeface="Arial" panose="020B0604020202020204" pitchFamily="34" charset="0"/>
              <a:buChar char="•"/>
            </a:pPr>
            <a:r>
              <a:rPr lang="en-US" sz="1900" b="1" dirty="0">
                <a:solidFill>
                  <a:srgbClr val="002060"/>
                </a:solidFill>
                <a:latin typeface="Arial" charset="0"/>
                <a:cs typeface="Arial" charset="0"/>
              </a:rPr>
              <a:t>location and shape</a:t>
            </a:r>
            <a:r>
              <a:rPr lang="sl-SI" sz="1900" b="1" dirty="0">
                <a:solidFill>
                  <a:srgbClr val="002060"/>
                </a:solidFill>
                <a:latin typeface="Arial" charset="0"/>
                <a:cs typeface="Arial" charset="0"/>
              </a:rPr>
              <a:t> </a:t>
            </a:r>
          </a:p>
          <a:p>
            <a:pPr marL="285750" indent="-285750">
              <a:buFont typeface="Arial" panose="020B0604020202020204" pitchFamily="34" charset="0"/>
              <a:buChar char="•"/>
            </a:pPr>
            <a:r>
              <a:rPr lang="en-US" sz="1900" b="1" dirty="0">
                <a:solidFill>
                  <a:srgbClr val="002060"/>
                </a:solidFill>
                <a:latin typeface="Arial" charset="0"/>
                <a:cs typeface="Arial" charset="0"/>
              </a:rPr>
              <a:t>actual use</a:t>
            </a:r>
            <a:endParaRPr lang="sl-SI" sz="1900" b="1" dirty="0">
              <a:solidFill>
                <a:srgbClr val="002060"/>
              </a:solidFill>
              <a:latin typeface="Arial" charset="0"/>
              <a:cs typeface="Arial" charset="0"/>
            </a:endParaRPr>
          </a:p>
          <a:p>
            <a:pPr marL="285750" indent="-285750">
              <a:buFont typeface="Arial" panose="020B0604020202020204" pitchFamily="34" charset="0"/>
              <a:buChar char="•"/>
            </a:pPr>
            <a:r>
              <a:rPr lang="sl-SI" sz="1900" b="1" dirty="0">
                <a:solidFill>
                  <a:srgbClr val="0070C0"/>
                </a:solidFill>
                <a:latin typeface="Arial" charset="0"/>
                <a:cs typeface="Arial" charset="0"/>
              </a:rPr>
              <a:t>land under a </a:t>
            </a:r>
            <a:r>
              <a:rPr lang="sl-SI" sz="1900" b="1" dirty="0" smtClean="0">
                <a:solidFill>
                  <a:srgbClr val="0070C0"/>
                </a:solidFill>
                <a:latin typeface="Arial" charset="0"/>
                <a:cs typeface="Arial" charset="0"/>
              </a:rPr>
              <a:t>building    </a:t>
            </a:r>
            <a:r>
              <a:rPr lang="sl-SI" sz="1000" b="1" dirty="0" smtClean="0">
                <a:solidFill>
                  <a:srgbClr val="0070C0"/>
                </a:solidFill>
                <a:latin typeface="Arial" charset="0"/>
                <a:cs typeface="Arial" charset="0"/>
              </a:rPr>
              <a:t>          BUILDING CADASTER</a:t>
            </a:r>
            <a:endParaRPr lang="sl-SI" altLang="sl-SI" sz="1000" b="1" dirty="0">
              <a:solidFill>
                <a:srgbClr val="0070C0"/>
              </a:solidFill>
              <a:latin typeface="Arial" charset="0"/>
              <a:cs typeface="Arial" charset="0"/>
            </a:endParaRPr>
          </a:p>
          <a:p>
            <a:pPr marL="285750" indent="-285750">
              <a:buFont typeface="Arial" panose="020B0604020202020204" pitchFamily="34" charset="0"/>
              <a:buChar char="•"/>
            </a:pPr>
            <a:r>
              <a:rPr lang="sl-SI" sz="1900" b="1" dirty="0">
                <a:solidFill>
                  <a:srgbClr val="002060"/>
                </a:solidFill>
                <a:latin typeface="Arial" charset="0"/>
                <a:cs typeface="Arial" charset="0"/>
              </a:rPr>
              <a:t>land bonita factor</a:t>
            </a:r>
          </a:p>
        </p:txBody>
      </p:sp>
      <p:sp>
        <p:nvSpPr>
          <p:cNvPr id="21" name="Desna puščica 14"/>
          <p:cNvSpPr/>
          <p:nvPr/>
        </p:nvSpPr>
        <p:spPr>
          <a:xfrm>
            <a:off x="3318388" y="6165304"/>
            <a:ext cx="24550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8" name="Ograda besedila 2"/>
          <p:cNvSpPr txBox="1">
            <a:spLocks/>
          </p:cNvSpPr>
          <p:nvPr/>
        </p:nvSpPr>
        <p:spPr>
          <a:xfrm>
            <a:off x="5796136" y="5930858"/>
            <a:ext cx="3240360" cy="66649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defRPr/>
            </a:pPr>
            <a:r>
              <a:rPr lang="sl-SI" sz="1400" b="1" dirty="0" err="1" smtClean="0">
                <a:solidFill>
                  <a:srgbClr val="FF0000"/>
                </a:solidFill>
                <a:latin typeface="Arial" charset="0"/>
                <a:cs typeface="Arial" charset="0"/>
              </a:rPr>
              <a:t>Land</a:t>
            </a:r>
            <a:r>
              <a:rPr lang="sl-SI" sz="1400" b="1" dirty="0" smtClean="0">
                <a:solidFill>
                  <a:srgbClr val="FF0000"/>
                </a:solidFill>
                <a:latin typeface="Arial" charset="0"/>
                <a:cs typeface="Arial" charset="0"/>
              </a:rPr>
              <a:t> </a:t>
            </a:r>
            <a:r>
              <a:rPr lang="sl-SI" sz="1400" b="1" dirty="0" err="1" smtClean="0">
                <a:solidFill>
                  <a:srgbClr val="FF0000"/>
                </a:solidFill>
                <a:latin typeface="Arial" charset="0"/>
                <a:cs typeface="Arial" charset="0"/>
              </a:rPr>
              <a:t>Cadaster</a:t>
            </a:r>
            <a:r>
              <a:rPr lang="sl-SI" sz="1400" b="1" dirty="0" smtClean="0">
                <a:solidFill>
                  <a:srgbClr val="FF0000"/>
                </a:solidFill>
                <a:latin typeface="Arial" charset="0"/>
                <a:cs typeface="Arial" charset="0"/>
              </a:rPr>
              <a:t> </a:t>
            </a:r>
            <a:r>
              <a:rPr lang="sl-SI" sz="1400" b="1" dirty="0" err="1" smtClean="0">
                <a:solidFill>
                  <a:srgbClr val="FF0000"/>
                </a:solidFill>
                <a:latin typeface="Arial" charset="0"/>
                <a:cs typeface="Arial" charset="0"/>
              </a:rPr>
              <a:t>Representation</a:t>
            </a:r>
            <a:endParaRPr lang="sl-SI" sz="1400" b="1" dirty="0" smtClean="0">
              <a:solidFill>
                <a:srgbClr val="FF0000"/>
              </a:solidFill>
              <a:latin typeface="Arial" charset="0"/>
              <a:cs typeface="Arial" charset="0"/>
            </a:endParaRPr>
          </a:p>
          <a:p>
            <a:pPr>
              <a:buFont typeface="+mj-lt"/>
              <a:buAutoNum type="arabicPeriod"/>
              <a:defRPr/>
            </a:pPr>
            <a:r>
              <a:rPr lang="sl-SI" sz="1400" b="1" dirty="0" err="1" smtClean="0">
                <a:solidFill>
                  <a:srgbClr val="FF0000"/>
                </a:solidFill>
                <a:latin typeface="Arial" charset="0"/>
                <a:cs typeface="Arial" charset="0"/>
              </a:rPr>
              <a:t>Land</a:t>
            </a:r>
            <a:r>
              <a:rPr lang="sl-SI" sz="1400" b="1" dirty="0" smtClean="0">
                <a:solidFill>
                  <a:srgbClr val="FF0000"/>
                </a:solidFill>
                <a:latin typeface="Arial" charset="0"/>
                <a:cs typeface="Arial" charset="0"/>
              </a:rPr>
              <a:t> </a:t>
            </a:r>
            <a:r>
              <a:rPr lang="sl-SI" sz="1400" b="1" dirty="0" err="1" smtClean="0">
                <a:solidFill>
                  <a:srgbClr val="FF0000"/>
                </a:solidFill>
                <a:latin typeface="Arial" charset="0"/>
                <a:cs typeface="Arial" charset="0"/>
              </a:rPr>
              <a:t>Cadaster</a:t>
            </a:r>
            <a:r>
              <a:rPr lang="sl-SI" sz="1400" b="1" dirty="0" smtClean="0">
                <a:solidFill>
                  <a:srgbClr val="FF0000"/>
                </a:solidFill>
                <a:latin typeface="Arial" charset="0"/>
                <a:cs typeface="Arial" charset="0"/>
              </a:rPr>
              <a:t> Map</a:t>
            </a:r>
          </a:p>
          <a:p>
            <a:pPr>
              <a:buFont typeface="+mj-lt"/>
              <a:buAutoNum type="arabicPeriod"/>
              <a:defRPr/>
            </a:pPr>
            <a:endParaRPr lang="sl-SI" sz="1400" b="1" dirty="0">
              <a:solidFill>
                <a:srgbClr val="002060"/>
              </a:solidFill>
              <a:latin typeface="Arial" charset="0"/>
              <a:cs typeface="Arial" charset="0"/>
            </a:endParaRPr>
          </a:p>
          <a:p>
            <a:pPr>
              <a:buFont typeface="+mj-lt"/>
              <a:buAutoNum type="arabicPeriod"/>
              <a:defRPr/>
            </a:pPr>
            <a:endParaRPr lang="sl-SI" sz="1400" b="1" dirty="0" smtClean="0">
              <a:solidFill>
                <a:srgbClr val="002060"/>
              </a:solidFill>
              <a:latin typeface="Arial" charset="0"/>
              <a:cs typeface="Arial" charset="0"/>
            </a:endParaRPr>
          </a:p>
          <a:p>
            <a:pPr>
              <a:buFont typeface="+mj-lt"/>
              <a:buAutoNum type="arabicPeriod"/>
              <a:defRPr/>
            </a:pPr>
            <a:endParaRPr lang="sl-SI" sz="1600" b="1" dirty="0" smtClean="0">
              <a:solidFill>
                <a:srgbClr val="0070C0"/>
              </a:solidFill>
            </a:endParaRPr>
          </a:p>
          <a:p>
            <a:pPr>
              <a:buFont typeface="+mj-lt"/>
              <a:buAutoNum type="arabicPeriod"/>
              <a:defRPr/>
            </a:pPr>
            <a:endParaRPr lang="sl-SI" sz="1600" b="1" dirty="0" smtClean="0">
              <a:solidFill>
                <a:srgbClr val="0070C0"/>
              </a:solidFill>
            </a:endParaRPr>
          </a:p>
          <a:p>
            <a:pPr>
              <a:buFont typeface="+mj-lt"/>
              <a:buAutoNum type="arabicPeriod"/>
              <a:defRPr/>
            </a:pPr>
            <a:endParaRPr lang="sl-SI" sz="1600" b="1" dirty="0" smtClean="0">
              <a:solidFill>
                <a:srgbClr val="0070C0"/>
              </a:solidFill>
            </a:endParaRPr>
          </a:p>
          <a:p>
            <a:pPr>
              <a:buFont typeface="+mj-lt"/>
              <a:buAutoNum type="arabicPeriod"/>
              <a:defRPr/>
            </a:pPr>
            <a:endParaRPr lang="sl-SI" sz="1600" b="1" dirty="0" smtClean="0">
              <a:solidFill>
                <a:srgbClr val="0070C0"/>
              </a:solidFill>
            </a:endParaRPr>
          </a:p>
          <a:p>
            <a:pPr>
              <a:buFont typeface="+mj-lt"/>
              <a:buAutoNum type="arabicPeriod"/>
              <a:defRPr/>
            </a:pPr>
            <a:endParaRPr lang="sl-SI" sz="1600" b="1" dirty="0" smtClean="0">
              <a:solidFill>
                <a:srgbClr val="0070C0"/>
              </a:solidFill>
            </a:endParaRPr>
          </a:p>
          <a:p>
            <a:pPr>
              <a:buFont typeface="+mj-lt"/>
              <a:buAutoNum type="arabicPeriod"/>
              <a:defRPr/>
            </a:pPr>
            <a:endParaRPr lang="sl-SI" sz="1600" dirty="0" smtClean="0">
              <a:solidFill>
                <a:schemeClr val="tx2"/>
              </a:solidFill>
            </a:endParaRPr>
          </a:p>
          <a:p>
            <a:pPr>
              <a:buFont typeface="+mj-lt"/>
              <a:buAutoNum type="arabicPeriod"/>
              <a:defRPr/>
            </a:pPr>
            <a:endParaRPr lang="sl-SI" sz="1600" dirty="0" smtClean="0">
              <a:solidFill>
                <a:schemeClr val="tx2"/>
              </a:solidFill>
            </a:endParaRPr>
          </a:p>
          <a:p>
            <a:pPr>
              <a:buFont typeface="+mj-lt"/>
              <a:buAutoNum type="arabicPeriod"/>
              <a:defRPr/>
            </a:pPr>
            <a:endParaRPr lang="sl-SI" sz="1600" dirty="0" smtClean="0">
              <a:solidFill>
                <a:schemeClr val="tx2"/>
              </a:solidFill>
            </a:endParaRPr>
          </a:p>
          <a:p>
            <a:pPr marL="457200" indent="-457200">
              <a:buFont typeface="+mj-lt"/>
              <a:buAutoNum type="arabicPeriod"/>
              <a:defRPr/>
            </a:pPr>
            <a:endParaRPr lang="sl-SI" sz="2000" dirty="0"/>
          </a:p>
        </p:txBody>
      </p:sp>
      <p:sp>
        <p:nvSpPr>
          <p:cNvPr id="7" name="PoljeZBesedilom 6"/>
          <p:cNvSpPr txBox="1"/>
          <p:nvPr/>
        </p:nvSpPr>
        <p:spPr>
          <a:xfrm>
            <a:off x="8800139" y="2780928"/>
            <a:ext cx="184731" cy="369332"/>
          </a:xfrm>
          <a:prstGeom prst="rect">
            <a:avLst/>
          </a:prstGeom>
          <a:noFill/>
        </p:spPr>
        <p:txBody>
          <a:bodyPr wrap="none" rtlCol="0">
            <a:spAutoFit/>
          </a:bodyPr>
          <a:lstStyle/>
          <a:p>
            <a:endParaRPr lang="sl-SI" dirty="0"/>
          </a:p>
        </p:txBody>
      </p:sp>
      <p:sp>
        <p:nvSpPr>
          <p:cNvPr id="22" name="Zaobljeni pravokotnik 21"/>
          <p:cNvSpPr/>
          <p:nvPr/>
        </p:nvSpPr>
        <p:spPr>
          <a:xfrm>
            <a:off x="4883209" y="2366395"/>
            <a:ext cx="1416983" cy="342525"/>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charset="0"/>
              <a:buNone/>
              <a:defRPr/>
            </a:pPr>
            <a:r>
              <a:rPr lang="sl-SI" b="1" dirty="0" smtClean="0">
                <a:solidFill>
                  <a:srgbClr val="FF0000"/>
                </a:solidFill>
                <a:latin typeface="Arial" charset="0"/>
                <a:cs typeface="Arial" charset="0"/>
              </a:rPr>
              <a:t>SLOVENIA</a:t>
            </a:r>
            <a:endParaRPr lang="sl-SI" b="1" dirty="0">
              <a:solidFill>
                <a:srgbClr val="FF0000"/>
              </a:solidFill>
              <a:latin typeface="Arial" charset="0"/>
              <a:cs typeface="Arial" charset="0"/>
            </a:endParaRPr>
          </a:p>
        </p:txBody>
      </p:sp>
    </p:spTree>
    <p:extLst>
      <p:ext uri="{BB962C8B-B14F-4D97-AF65-F5344CB8AC3E}">
        <p14:creationId xmlns:p14="http://schemas.microsoft.com/office/powerpoint/2010/main" val="124078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18" y="2464222"/>
            <a:ext cx="3758659" cy="376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slov 1"/>
          <p:cNvSpPr txBox="1">
            <a:spLocks/>
          </p:cNvSpPr>
          <p:nvPr/>
        </p:nvSpPr>
        <p:spPr>
          <a:xfrm>
            <a:off x="1517768" y="1517893"/>
            <a:ext cx="6755375" cy="430213"/>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defRPr/>
            </a:pPr>
            <a:r>
              <a:rPr lang="sl-SI" sz="2800" dirty="0" err="1">
                <a:solidFill>
                  <a:srgbClr val="FF0000"/>
                </a:solidFill>
                <a:effectLst>
                  <a:outerShdw blurRad="38100" dist="38100" dir="2700000" algn="tl">
                    <a:srgbClr val="000000">
                      <a:alpha val="43137"/>
                    </a:srgbClr>
                  </a:outerShdw>
                </a:effectLst>
                <a:latin typeface="Arial" charset="0"/>
                <a:cs typeface="Arial" charset="0"/>
              </a:rPr>
              <a:t>Land</a:t>
            </a:r>
            <a:r>
              <a:rPr lang="sl-SI" sz="2800" dirty="0">
                <a:solidFill>
                  <a:srgbClr val="FF0000"/>
                </a:solidFill>
                <a:effectLst>
                  <a:outerShdw blurRad="38100" dist="38100" dir="2700000" algn="tl">
                    <a:srgbClr val="000000">
                      <a:alpha val="43137"/>
                    </a:srgbClr>
                  </a:outerShdw>
                </a:effectLst>
                <a:latin typeface="Arial" charset="0"/>
                <a:cs typeface="Arial" charset="0"/>
              </a:rPr>
              <a:t> </a:t>
            </a:r>
            <a:r>
              <a:rPr lang="sl-SI" sz="2800" dirty="0" err="1">
                <a:solidFill>
                  <a:srgbClr val="FF0000"/>
                </a:solidFill>
                <a:effectLst>
                  <a:outerShdw blurRad="38100" dist="38100" dir="2700000" algn="tl">
                    <a:srgbClr val="000000">
                      <a:alpha val="43137"/>
                    </a:srgbClr>
                  </a:outerShdw>
                </a:effectLst>
                <a:latin typeface="Arial" charset="0"/>
                <a:cs typeface="Arial" charset="0"/>
              </a:rPr>
              <a:t>Cadastre</a:t>
            </a:r>
            <a:r>
              <a:rPr lang="sl-SI" sz="2800" dirty="0">
                <a:solidFill>
                  <a:srgbClr val="FF0000"/>
                </a:solidFill>
                <a:effectLst>
                  <a:outerShdw blurRad="38100" dist="38100" dir="2700000" algn="tl">
                    <a:srgbClr val="000000">
                      <a:alpha val="43137"/>
                    </a:srgbClr>
                  </a:outerShdw>
                </a:effectLst>
                <a:latin typeface="Arial" charset="0"/>
                <a:cs typeface="Arial" charset="0"/>
              </a:rPr>
              <a:t> </a:t>
            </a:r>
            <a:r>
              <a:rPr lang="sl-SI" sz="2800" dirty="0" err="1" smtClean="0">
                <a:solidFill>
                  <a:srgbClr val="FF0000"/>
                </a:solidFill>
                <a:effectLst>
                  <a:outerShdw blurRad="38100" dist="38100" dir="2700000" algn="tl">
                    <a:srgbClr val="000000">
                      <a:alpha val="43137"/>
                    </a:srgbClr>
                  </a:outerShdw>
                </a:effectLst>
                <a:latin typeface="Arial" charset="0"/>
                <a:cs typeface="Arial" charset="0"/>
              </a:rPr>
              <a:t>Representation</a:t>
            </a:r>
            <a:r>
              <a:rPr lang="sl-SI" sz="2800" dirty="0" smtClean="0">
                <a:solidFill>
                  <a:srgbClr val="FF0000"/>
                </a:solidFill>
                <a:effectLst>
                  <a:outerShdw blurRad="38100" dist="38100" dir="2700000" algn="tl">
                    <a:srgbClr val="000000">
                      <a:alpha val="43137"/>
                    </a:srgbClr>
                  </a:outerShdw>
                </a:effectLst>
                <a:latin typeface="Arial" charset="0"/>
                <a:cs typeface="Arial" charset="0"/>
              </a:rPr>
              <a:t> (ZKP) </a:t>
            </a:r>
            <a:endParaRPr lang="sl-SI" sz="2800"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8" name="Naslov 1"/>
          <p:cNvSpPr txBox="1">
            <a:spLocks/>
          </p:cNvSpPr>
          <p:nvPr/>
        </p:nvSpPr>
        <p:spPr>
          <a:xfrm>
            <a:off x="2441416" y="420277"/>
            <a:ext cx="5741497" cy="756666"/>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lvl="1" algn="r"/>
            <a:r>
              <a:rPr lang="sl-SI" altLang="sl-SI" sz="2400" b="1" kern="0" dirty="0" smtClean="0">
                <a:solidFill>
                  <a:srgbClr val="00B0F0"/>
                </a:solidFill>
                <a:effectLst>
                  <a:outerShdw blurRad="38100" dist="38100" dir="2700000" algn="tl">
                    <a:srgbClr val="000000">
                      <a:alpha val="43137"/>
                    </a:srgbClr>
                  </a:outerShdw>
                </a:effectLst>
                <a:latin typeface="Arial" charset="0"/>
                <a:cs typeface="Arial" charset="0"/>
              </a:rPr>
              <a:t>LAND CADASTER GRAPHICS</a:t>
            </a:r>
          </a:p>
        </p:txBody>
      </p:sp>
      <p:sp>
        <p:nvSpPr>
          <p:cNvPr id="9" name="Zaobljeni pravokotnik 8"/>
          <p:cNvSpPr/>
          <p:nvPr/>
        </p:nvSpPr>
        <p:spPr>
          <a:xfrm>
            <a:off x="3981156" y="2464223"/>
            <a:ext cx="5078436" cy="3767766"/>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indent="0">
              <a:buNone/>
            </a:pPr>
            <a:r>
              <a:rPr lang="sl-SI" altLang="sl-SI" sz="2000" b="1" dirty="0" smtClean="0">
                <a:solidFill>
                  <a:srgbClr val="FF0000"/>
                </a:solidFill>
                <a:latin typeface="Arial" charset="0"/>
                <a:cs typeface="Arial" charset="0"/>
              </a:rPr>
              <a:t>ZKP </a:t>
            </a:r>
            <a:r>
              <a:rPr lang="sl-SI" altLang="sl-SI" sz="2000" b="1" dirty="0">
                <a:solidFill>
                  <a:srgbClr val="FF0000"/>
                </a:solidFill>
                <a:latin typeface="Arial" charset="0"/>
                <a:cs typeface="Arial" charset="0"/>
              </a:rPr>
              <a:t>- </a:t>
            </a:r>
            <a:r>
              <a:rPr lang="sl-SI" sz="2000" b="1" dirty="0">
                <a:solidFill>
                  <a:srgbClr val="002060"/>
                </a:solidFill>
                <a:latin typeface="Arial" charset="0"/>
                <a:cs typeface="Arial" charset="0"/>
              </a:rPr>
              <a:t>Land </a:t>
            </a:r>
            <a:r>
              <a:rPr lang="sl-SI" sz="2000" b="1" dirty="0" smtClean="0">
                <a:solidFill>
                  <a:srgbClr val="002060"/>
                </a:solidFill>
                <a:latin typeface="Arial" charset="0"/>
                <a:cs typeface="Arial" charset="0"/>
              </a:rPr>
              <a:t>Cadastre representation:</a:t>
            </a:r>
          </a:p>
          <a:p>
            <a:r>
              <a:rPr lang="sl-SI" b="1" dirty="0">
                <a:solidFill>
                  <a:srgbClr val="002060"/>
                </a:solidFill>
                <a:latin typeface="Arial" charset="0"/>
                <a:cs typeface="Arial" charset="0"/>
              </a:rPr>
              <a:t>a digital image of the shape and </a:t>
            </a:r>
            <a:r>
              <a:rPr lang="sl-SI" b="1" dirty="0" smtClean="0">
                <a:solidFill>
                  <a:srgbClr val="002060"/>
                </a:solidFill>
                <a:latin typeface="Arial" charset="0"/>
                <a:cs typeface="Arial" charset="0"/>
              </a:rPr>
              <a:t>positions </a:t>
            </a:r>
            <a:r>
              <a:rPr lang="sl-SI" b="1" dirty="0">
                <a:solidFill>
                  <a:srgbClr val="002060"/>
                </a:solidFill>
                <a:latin typeface="Arial" charset="0"/>
                <a:cs typeface="Arial" charset="0"/>
              </a:rPr>
              <a:t>of parcels </a:t>
            </a:r>
          </a:p>
          <a:p>
            <a:pPr marL="0" indent="0">
              <a:buNone/>
            </a:pPr>
            <a:r>
              <a:rPr lang="sl-SI" sz="2000" b="1" dirty="0" smtClean="0">
                <a:solidFill>
                  <a:srgbClr val="002060"/>
                </a:solidFill>
                <a:latin typeface="Arial" charset="0"/>
                <a:cs typeface="Arial" charset="0"/>
              </a:rPr>
              <a:t> </a:t>
            </a:r>
            <a:r>
              <a:rPr lang="sl-SI" altLang="sl-SI" sz="2000" b="1" dirty="0" smtClean="0">
                <a:solidFill>
                  <a:srgbClr val="002060"/>
                </a:solidFill>
                <a:latin typeface="Arial" charset="0"/>
                <a:cs typeface="Arial" charset="0"/>
              </a:rPr>
              <a:t>  </a:t>
            </a:r>
            <a:endParaRPr lang="sl-SI" altLang="sl-SI" sz="2000" b="1" dirty="0">
              <a:solidFill>
                <a:srgbClr val="002060"/>
              </a:solidFill>
              <a:latin typeface="Arial" charset="0"/>
              <a:cs typeface="Arial" charset="0"/>
            </a:endParaRPr>
          </a:p>
          <a:p>
            <a:pPr marL="0" indent="0" algn="ctr">
              <a:buFont typeface="Arial" charset="0"/>
              <a:buNone/>
            </a:pPr>
            <a:r>
              <a:rPr lang="sl-SI" altLang="sl-SI" b="1" dirty="0" err="1" smtClean="0">
                <a:solidFill>
                  <a:srgbClr val="002060"/>
                </a:solidFill>
                <a:latin typeface="Arial" charset="0"/>
                <a:cs typeface="Arial" charset="0"/>
              </a:rPr>
              <a:t>Layer</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covering</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all</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the</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territory</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of</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The</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Republic</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of</a:t>
            </a:r>
            <a:r>
              <a:rPr lang="sl-SI" altLang="sl-SI" b="1" dirty="0" smtClean="0">
                <a:solidFill>
                  <a:srgbClr val="002060"/>
                </a:solidFill>
                <a:latin typeface="Arial" charset="0"/>
                <a:cs typeface="Arial" charset="0"/>
              </a:rPr>
              <a:t> </a:t>
            </a:r>
            <a:r>
              <a:rPr lang="sl-SI" altLang="sl-SI" b="1" dirty="0" err="1" smtClean="0">
                <a:solidFill>
                  <a:srgbClr val="002060"/>
                </a:solidFill>
                <a:latin typeface="Arial" charset="0"/>
                <a:cs typeface="Arial" charset="0"/>
              </a:rPr>
              <a:t>Slovenia</a:t>
            </a:r>
            <a:endParaRPr lang="sl-SI" altLang="sl-SI" b="1" dirty="0" smtClean="0">
              <a:solidFill>
                <a:srgbClr val="002060"/>
              </a:solidFill>
              <a:latin typeface="Arial" charset="0"/>
              <a:cs typeface="Arial" charset="0"/>
            </a:endParaRPr>
          </a:p>
          <a:p>
            <a:pPr marL="0" indent="0" algn="ctr">
              <a:buFont typeface="Arial" charset="0"/>
              <a:buNone/>
            </a:pPr>
            <a:endParaRPr lang="sl-SI" altLang="sl-SI" b="1" dirty="0">
              <a:solidFill>
                <a:srgbClr val="002060"/>
              </a:solidFill>
              <a:latin typeface="Arial" charset="0"/>
              <a:cs typeface="Arial" charset="0"/>
            </a:endParaRPr>
          </a:p>
          <a:p>
            <a:r>
              <a:rPr lang="sl-SI" altLang="sl-SI" b="1" dirty="0" err="1">
                <a:solidFill>
                  <a:srgbClr val="002060"/>
                </a:solidFill>
                <a:latin typeface="Arial" charset="0"/>
                <a:cs typeface="Arial" charset="0"/>
              </a:rPr>
              <a:t>Land</a:t>
            </a:r>
            <a:r>
              <a:rPr lang="sl-SI" altLang="sl-SI" b="1" dirty="0">
                <a:solidFill>
                  <a:srgbClr val="002060"/>
                </a:solidFill>
                <a:latin typeface="Arial" charset="0"/>
                <a:cs typeface="Arial" charset="0"/>
              </a:rPr>
              <a:t> </a:t>
            </a:r>
            <a:r>
              <a:rPr lang="sl-SI" altLang="sl-SI" b="1" dirty="0" err="1">
                <a:solidFill>
                  <a:srgbClr val="002060"/>
                </a:solidFill>
                <a:latin typeface="Arial" charset="0"/>
                <a:cs typeface="Arial" charset="0"/>
              </a:rPr>
              <a:t>cadastre</a:t>
            </a:r>
            <a:r>
              <a:rPr lang="sl-SI" altLang="sl-SI" b="1" dirty="0">
                <a:solidFill>
                  <a:srgbClr val="002060"/>
                </a:solidFill>
                <a:latin typeface="Arial" charset="0"/>
                <a:cs typeface="Arial" charset="0"/>
              </a:rPr>
              <a:t> </a:t>
            </a:r>
            <a:r>
              <a:rPr lang="sl-SI" altLang="sl-SI" b="1" dirty="0" err="1">
                <a:solidFill>
                  <a:srgbClr val="002060"/>
                </a:solidFill>
                <a:latin typeface="Arial" charset="0"/>
                <a:cs typeface="Arial" charset="0"/>
              </a:rPr>
              <a:t>points</a:t>
            </a:r>
            <a:r>
              <a:rPr lang="sl-SI" altLang="sl-SI" b="1" dirty="0">
                <a:solidFill>
                  <a:srgbClr val="002060"/>
                </a:solidFill>
                <a:latin typeface="Arial" charset="0"/>
                <a:cs typeface="Arial" charset="0"/>
              </a:rPr>
              <a:t> (ZKT):</a:t>
            </a:r>
          </a:p>
          <a:p>
            <a:pPr marL="342900" indent="-342900">
              <a:buFont typeface="Wingdings" panose="05000000000000000000" pitchFamily="2" charset="2"/>
              <a:buChar char="§"/>
            </a:pPr>
            <a:r>
              <a:rPr lang="sl-SI" altLang="sl-SI" b="1" dirty="0" smtClean="0">
                <a:solidFill>
                  <a:srgbClr val="FF0000"/>
                </a:solidFill>
                <a:latin typeface="Arial" charset="0"/>
                <a:cs typeface="Arial" charset="0"/>
              </a:rPr>
              <a:t>32 </a:t>
            </a:r>
            <a:r>
              <a:rPr lang="sl-SI" altLang="sl-SI" b="1" dirty="0">
                <a:solidFill>
                  <a:srgbClr val="FF0000"/>
                </a:solidFill>
                <a:latin typeface="Arial" charset="0"/>
                <a:cs typeface="Arial" charset="0"/>
              </a:rPr>
              <a:t>MIO ZKT </a:t>
            </a:r>
            <a:r>
              <a:rPr lang="sl-SI" altLang="sl-SI" b="1" dirty="0">
                <a:solidFill>
                  <a:srgbClr val="002060"/>
                </a:solidFill>
                <a:latin typeface="Arial" charset="0"/>
                <a:cs typeface="Arial" charset="0"/>
              </a:rPr>
              <a:t>with graphical </a:t>
            </a:r>
            <a:r>
              <a:rPr lang="sl-SI" altLang="sl-SI" b="1" dirty="0" smtClean="0">
                <a:solidFill>
                  <a:srgbClr val="002060"/>
                </a:solidFill>
                <a:latin typeface="Arial" charset="0"/>
                <a:cs typeface="Arial" charset="0"/>
              </a:rPr>
              <a:t>coord.</a:t>
            </a:r>
          </a:p>
          <a:p>
            <a:r>
              <a:rPr lang="sl-SI" altLang="sl-SI" b="1" dirty="0" smtClean="0">
                <a:solidFill>
                  <a:srgbClr val="002060"/>
                </a:solidFill>
                <a:latin typeface="Arial" charset="0"/>
                <a:cs typeface="Arial" charset="0"/>
              </a:rPr>
              <a:t>      in the national coordinate system</a:t>
            </a:r>
            <a:endParaRPr lang="sl-SI" altLang="sl-SI" b="1" dirty="0">
              <a:solidFill>
                <a:srgbClr val="002060"/>
              </a:solidFill>
              <a:latin typeface="Arial" charset="0"/>
              <a:cs typeface="Arial" charset="0"/>
            </a:endParaRPr>
          </a:p>
          <a:p>
            <a:pPr marL="0" indent="0" algn="ctr">
              <a:buFont typeface="Arial" charset="0"/>
              <a:buNone/>
            </a:pPr>
            <a:endParaRPr lang="sl-SI" altLang="sl-SI" b="1" dirty="0">
              <a:solidFill>
                <a:srgbClr val="002060"/>
              </a:solidFill>
              <a:latin typeface="Arial" charset="0"/>
              <a:cs typeface="Arial" charset="0"/>
            </a:endParaRPr>
          </a:p>
          <a:p>
            <a:endParaRPr lang="sl-SI" sz="2400" b="1" dirty="0">
              <a:solidFill>
                <a:srgbClr val="00206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3358409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908663" y="206848"/>
            <a:ext cx="5274250" cy="557856"/>
          </a:xfrm>
        </p:spPr>
        <p:txBody>
          <a:bodyPr>
            <a:normAutofit/>
          </a:bodyPr>
          <a:lstStyle/>
          <a:p>
            <a:pPr marL="0" lvl="1" algn="r"/>
            <a:r>
              <a:rPr lang="sl-SI" altLang="sl-SI" sz="2800" b="1" kern="0" dirty="0" smtClean="0">
                <a:solidFill>
                  <a:srgbClr val="00B0F0"/>
                </a:solidFill>
                <a:effectLst>
                  <a:outerShdw blurRad="38100" dist="38100" dir="2700000" algn="tl">
                    <a:srgbClr val="000000">
                      <a:alpha val="43137"/>
                    </a:srgbClr>
                  </a:outerShdw>
                </a:effectLst>
                <a:latin typeface="Arial" charset="0"/>
                <a:cs typeface="Arial" charset="0"/>
              </a:rPr>
              <a:t>LAND CADASTER GRAPHICS</a:t>
            </a:r>
          </a:p>
        </p:txBody>
      </p:sp>
      <p:sp>
        <p:nvSpPr>
          <p:cNvPr id="10" name="Naslov 1"/>
          <p:cNvSpPr txBox="1">
            <a:spLocks/>
          </p:cNvSpPr>
          <p:nvPr/>
        </p:nvSpPr>
        <p:spPr>
          <a:xfrm>
            <a:off x="3056907" y="1522623"/>
            <a:ext cx="6094413" cy="430213"/>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defRPr/>
            </a:pPr>
            <a:r>
              <a:rPr lang="sl-SI" sz="2800" dirty="0" err="1">
                <a:solidFill>
                  <a:srgbClr val="FF0000"/>
                </a:solidFill>
                <a:effectLst>
                  <a:outerShdw blurRad="38100" dist="38100" dir="2700000" algn="tl">
                    <a:srgbClr val="000000">
                      <a:alpha val="43137"/>
                    </a:srgbClr>
                  </a:outerShdw>
                </a:effectLst>
                <a:latin typeface="Arial" charset="0"/>
                <a:cs typeface="Arial" charset="0"/>
              </a:rPr>
              <a:t>Land</a:t>
            </a:r>
            <a:r>
              <a:rPr lang="sl-SI" sz="2800" dirty="0">
                <a:solidFill>
                  <a:srgbClr val="FF0000"/>
                </a:solidFill>
                <a:effectLst>
                  <a:outerShdw blurRad="38100" dist="38100" dir="2700000" algn="tl">
                    <a:srgbClr val="000000">
                      <a:alpha val="43137"/>
                    </a:srgbClr>
                  </a:outerShdw>
                </a:effectLst>
                <a:latin typeface="Arial" charset="0"/>
                <a:cs typeface="Arial" charset="0"/>
              </a:rPr>
              <a:t> </a:t>
            </a:r>
            <a:r>
              <a:rPr lang="sl-SI" sz="2800" dirty="0" err="1">
                <a:solidFill>
                  <a:srgbClr val="FF0000"/>
                </a:solidFill>
                <a:effectLst>
                  <a:outerShdw blurRad="38100" dist="38100" dir="2700000" algn="tl">
                    <a:srgbClr val="000000">
                      <a:alpha val="43137"/>
                    </a:srgbClr>
                  </a:outerShdw>
                </a:effectLst>
                <a:latin typeface="Arial" charset="0"/>
                <a:cs typeface="Arial" charset="0"/>
              </a:rPr>
              <a:t>Cadastre</a:t>
            </a:r>
            <a:r>
              <a:rPr lang="sl-SI" sz="2800" dirty="0">
                <a:solidFill>
                  <a:srgbClr val="FF0000"/>
                </a:solidFill>
                <a:effectLst>
                  <a:outerShdw blurRad="38100" dist="38100" dir="2700000" algn="tl">
                    <a:srgbClr val="000000">
                      <a:alpha val="43137"/>
                    </a:srgbClr>
                  </a:outerShdw>
                </a:effectLst>
                <a:latin typeface="Arial" charset="0"/>
                <a:cs typeface="Arial" charset="0"/>
              </a:rPr>
              <a:t> </a:t>
            </a:r>
            <a:r>
              <a:rPr lang="sl-SI" sz="2800" dirty="0" smtClean="0">
                <a:solidFill>
                  <a:srgbClr val="FF0000"/>
                </a:solidFill>
                <a:effectLst>
                  <a:outerShdw blurRad="38100" dist="38100" dir="2700000" algn="tl">
                    <a:srgbClr val="000000">
                      <a:alpha val="43137"/>
                    </a:srgbClr>
                  </a:outerShdw>
                </a:effectLst>
                <a:latin typeface="Arial" charset="0"/>
                <a:cs typeface="Arial" charset="0"/>
              </a:rPr>
              <a:t>Map (ZKN) </a:t>
            </a:r>
            <a:endParaRPr lang="sl-SI" sz="2800"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11" name="Zaobljeni pravokotnik 10"/>
          <p:cNvSpPr/>
          <p:nvPr/>
        </p:nvSpPr>
        <p:spPr>
          <a:xfrm>
            <a:off x="3491880" y="2204864"/>
            <a:ext cx="5472607" cy="432048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r>
              <a:rPr lang="sl-SI" sz="2000" b="1" dirty="0">
                <a:solidFill>
                  <a:srgbClr val="FF0000"/>
                </a:solidFill>
                <a:latin typeface="Arial" panose="020B0604020202020204" pitchFamily="34" charset="0"/>
                <a:cs typeface="Arial" panose="020B0604020202020204" pitchFamily="34" charset="0"/>
              </a:rPr>
              <a:t>1.074.563</a:t>
            </a:r>
            <a:r>
              <a:rPr lang="sl-SI" sz="2000" b="1" dirty="0">
                <a:solidFill>
                  <a:srgbClr val="002060"/>
                </a:solidFill>
                <a:latin typeface="Arial" panose="020B0604020202020204" pitchFamily="34" charset="0"/>
                <a:cs typeface="Arial" panose="020B0604020202020204" pitchFamily="34" charset="0"/>
              </a:rPr>
              <a:t> </a:t>
            </a:r>
            <a:r>
              <a:rPr lang="sl-SI" altLang="sl-SI" sz="2000" b="1" dirty="0" err="1">
                <a:solidFill>
                  <a:srgbClr val="002060"/>
                </a:solidFill>
                <a:latin typeface="Arial" panose="020B0604020202020204" pitchFamily="34" charset="0"/>
                <a:cs typeface="Arial" panose="020B0604020202020204" pitchFamily="34" charset="0"/>
              </a:rPr>
              <a:t>parcels</a:t>
            </a:r>
            <a:endParaRPr lang="sl-SI" altLang="sl-SI" sz="20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altLang="sl-SI" sz="2000" b="1" dirty="0" smtClean="0">
                <a:solidFill>
                  <a:srgbClr val="002060"/>
                </a:solidFill>
                <a:latin typeface="Arial" panose="020B0604020202020204" pitchFamily="34" charset="0"/>
                <a:cs typeface="Arial" panose="020B0604020202020204" pitchFamily="34" charset="0"/>
              </a:rPr>
              <a:t>20 % of all parcels</a:t>
            </a:r>
          </a:p>
          <a:p>
            <a:endParaRPr lang="sl-SI" altLang="sl-SI" sz="2000" b="1" dirty="0" smtClean="0">
              <a:solidFill>
                <a:srgbClr val="002060"/>
              </a:solidFill>
              <a:latin typeface="Arial" panose="020B0604020202020204" pitchFamily="34" charset="0"/>
              <a:cs typeface="Arial" panose="020B0604020202020204" pitchFamily="34" charset="0"/>
            </a:endParaRPr>
          </a:p>
          <a:p>
            <a:r>
              <a:rPr lang="sl-SI" sz="2000" b="1" dirty="0" smtClean="0">
                <a:solidFill>
                  <a:srgbClr val="002060"/>
                </a:solidFill>
                <a:latin typeface="Arial" panose="020B0604020202020204" pitchFamily="34" charset="0"/>
                <a:cs typeface="Arial" panose="020B0604020202020204" pitchFamily="34" charset="0"/>
              </a:rPr>
              <a:t>O</a:t>
            </a:r>
            <a:r>
              <a:rPr lang="en-US" sz="2000" b="1" dirty="0" err="1" smtClean="0">
                <a:solidFill>
                  <a:srgbClr val="002060"/>
                </a:solidFill>
                <a:latin typeface="Arial" panose="020B0604020202020204" pitchFamily="34" charset="0"/>
                <a:cs typeface="Arial" panose="020B0604020202020204" pitchFamily="34" charset="0"/>
              </a:rPr>
              <a:t>nly</a:t>
            </a:r>
            <a:r>
              <a:rPr lang="en-US" sz="2000" b="1" dirty="0" smtClean="0">
                <a:solidFill>
                  <a:srgbClr val="002060"/>
                </a:solidFill>
                <a:latin typeface="Arial" panose="020B0604020202020204" pitchFamily="34" charset="0"/>
                <a:cs typeface="Arial" panose="020B0604020202020204" pitchFamily="34" charset="0"/>
              </a:rPr>
              <a:t> </a:t>
            </a:r>
            <a:r>
              <a:rPr lang="sl-SI" sz="2000" b="1" dirty="0" smtClean="0">
                <a:solidFill>
                  <a:srgbClr val="002060"/>
                </a:solidFill>
                <a:latin typeface="Arial" panose="020B0604020202020204" pitchFamily="34" charset="0"/>
                <a:cs typeface="Arial" panose="020B0604020202020204" pitchFamily="34" charset="0"/>
              </a:rPr>
              <a:t>created</a:t>
            </a:r>
            <a:r>
              <a:rPr lang="en-US" sz="2000" b="1" dirty="0" smtClean="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for individual </a:t>
            </a:r>
            <a:r>
              <a:rPr lang="en-US" sz="2000" b="1" dirty="0" smtClean="0">
                <a:solidFill>
                  <a:srgbClr val="002060"/>
                </a:solidFill>
                <a:latin typeface="Arial" panose="020B0604020202020204" pitchFamily="34" charset="0"/>
                <a:cs typeface="Arial" panose="020B0604020202020204" pitchFamily="34" charset="0"/>
              </a:rPr>
              <a:t>areas</a:t>
            </a:r>
            <a:r>
              <a:rPr lang="sl-SI" sz="2000" b="1" dirty="0" smtClean="0">
                <a:solidFill>
                  <a:srgbClr val="002060"/>
                </a:solidFill>
                <a:latin typeface="Arial" panose="020B0604020202020204" pitchFamily="34" charset="0"/>
                <a:cs typeface="Arial" panose="020B0604020202020204" pitchFamily="34" charset="0"/>
              </a:rPr>
              <a:t>.</a:t>
            </a:r>
            <a:endParaRPr lang="sl-SI" altLang="sl-SI" sz="2000" b="1" dirty="0">
              <a:solidFill>
                <a:srgbClr val="002060"/>
              </a:solidFill>
              <a:latin typeface="Arial" panose="020B0604020202020204" pitchFamily="34" charset="0"/>
              <a:cs typeface="Arial" panose="020B0604020202020204" pitchFamily="34" charset="0"/>
            </a:endParaRPr>
          </a:p>
          <a:p>
            <a:pPr marL="0" indent="0">
              <a:buFont typeface="Arial" charset="0"/>
              <a:buNone/>
            </a:pPr>
            <a:endParaRPr lang="sl-SI" altLang="sl-SI" sz="2000" b="1" dirty="0" smtClean="0">
              <a:solidFill>
                <a:srgbClr val="002060"/>
              </a:solidFill>
              <a:latin typeface="Arial" panose="020B0604020202020204" pitchFamily="34" charset="0"/>
              <a:cs typeface="Arial" panose="020B0604020202020204" pitchFamily="34" charset="0"/>
            </a:endParaRPr>
          </a:p>
          <a:p>
            <a:r>
              <a:rPr lang="sl-SI" altLang="sl-SI" sz="2000" b="1" dirty="0">
                <a:solidFill>
                  <a:srgbClr val="002060"/>
                </a:solidFill>
                <a:latin typeface="Arial" panose="020B0604020202020204" pitchFamily="34" charset="0"/>
                <a:cs typeface="Arial" panose="020B0604020202020204" pitchFamily="34" charset="0"/>
              </a:rPr>
              <a:t>Land cadastre points (ZKT):</a:t>
            </a:r>
          </a:p>
          <a:p>
            <a:pPr marL="342900" indent="-342900">
              <a:buFont typeface="Wingdings" panose="05000000000000000000" pitchFamily="2" charset="2"/>
              <a:buChar char="§"/>
            </a:pPr>
            <a:r>
              <a:rPr lang="sl-SI" altLang="sl-SI" sz="2000" b="1" dirty="0" smtClean="0">
                <a:solidFill>
                  <a:srgbClr val="FF0000"/>
                </a:solidFill>
                <a:latin typeface="Arial" panose="020B0604020202020204" pitchFamily="34" charset="0"/>
                <a:cs typeface="Arial" panose="020B0604020202020204" pitchFamily="34" charset="0"/>
              </a:rPr>
              <a:t>4.895.284 ZKT </a:t>
            </a:r>
            <a:r>
              <a:rPr lang="sl-SI" altLang="sl-SI" sz="2000" b="1" dirty="0" smtClean="0">
                <a:solidFill>
                  <a:srgbClr val="002060"/>
                </a:solidFill>
                <a:latin typeface="Arial" panose="020B0604020202020204" pitchFamily="34" charset="0"/>
                <a:cs typeface="Arial" panose="020B0604020202020204" pitchFamily="34" charset="0"/>
              </a:rPr>
              <a:t>(of 32 mio)</a:t>
            </a:r>
            <a:endParaRPr lang="sl-SI" altLang="sl-SI" sz="2000" b="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sl-SI" altLang="sl-SI" sz="2000" b="1" dirty="0" smtClean="0">
                <a:solidFill>
                  <a:srgbClr val="002060"/>
                </a:solidFill>
                <a:latin typeface="Arial" panose="020B0604020202020204" pitchFamily="34" charset="0"/>
                <a:cs typeface="Arial" panose="020B0604020202020204" pitchFamily="34" charset="0"/>
              </a:rPr>
              <a:t>numerical coord. determined by field measurments in </a:t>
            </a:r>
            <a:r>
              <a:rPr lang="sl-SI" altLang="sl-SI" sz="2000" b="1" dirty="0">
                <a:solidFill>
                  <a:srgbClr val="002060"/>
                </a:solidFill>
                <a:latin typeface="Arial" panose="020B0604020202020204" pitchFamily="34" charset="0"/>
                <a:cs typeface="Arial" panose="020B0604020202020204" pitchFamily="34" charset="0"/>
              </a:rPr>
              <a:t>the national coordinate </a:t>
            </a:r>
            <a:r>
              <a:rPr lang="sl-SI" altLang="sl-SI" sz="2000" b="1" dirty="0" smtClean="0">
                <a:solidFill>
                  <a:srgbClr val="002060"/>
                </a:solidFill>
                <a:latin typeface="Arial" panose="020B0604020202020204" pitchFamily="34" charset="0"/>
                <a:cs typeface="Arial" panose="020B0604020202020204" pitchFamily="34" charset="0"/>
              </a:rPr>
              <a:t>system</a:t>
            </a:r>
          </a:p>
          <a:p>
            <a:pPr marL="285750" indent="-285750">
              <a:buFont typeface="Arial" panose="020B0604020202020204" pitchFamily="34" charset="0"/>
              <a:buChar char="•"/>
            </a:pPr>
            <a:r>
              <a:rPr lang="sl-SI" sz="2000" b="1" dirty="0" smtClean="0">
                <a:solidFill>
                  <a:srgbClr val="002060"/>
                </a:solidFill>
                <a:latin typeface="Arial" panose="020B0604020202020204" pitchFamily="34" charset="0"/>
                <a:cs typeface="Arial" panose="020B0604020202020204" pitchFamily="34" charset="0"/>
              </a:rPr>
              <a:t>prescribed accuracy within 1m</a:t>
            </a:r>
            <a:endParaRPr lang="sl-SI" altLang="sl-SI" sz="2000" b="1" dirty="0">
              <a:solidFill>
                <a:srgbClr val="002060"/>
              </a:solidFill>
              <a:latin typeface="Arial" panose="020B0604020202020204" pitchFamily="34" charset="0"/>
              <a:cs typeface="Arial" panose="020B0604020202020204" pitchFamily="34" charset="0"/>
            </a:endParaRPr>
          </a:p>
        </p:txBody>
      </p:sp>
      <p:pic>
        <p:nvPicPr>
          <p:cNvPr id="1028" name="Slika 1"/>
          <p:cNvPicPr>
            <a:picLocks noChangeAspect="1" noChangeArrowheads="1"/>
          </p:cNvPicPr>
          <p:nvPr/>
        </p:nvPicPr>
        <p:blipFill>
          <a:blip r:embed="rId3">
            <a:extLst>
              <a:ext uri="{28A0092B-C50C-407E-A947-70E740481C1C}">
                <a14:useLocalDpi xmlns:a14="http://schemas.microsoft.com/office/drawing/2010/main" val="0"/>
              </a:ext>
            </a:extLst>
          </a:blip>
          <a:srcRect l="27554" r="21550"/>
          <a:stretch>
            <a:fillRect/>
          </a:stretch>
        </p:blipFill>
        <p:spPr bwMode="auto">
          <a:xfrm>
            <a:off x="289692" y="1556792"/>
            <a:ext cx="2986163" cy="51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675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aobljeni pravokotnik 16"/>
          <p:cNvSpPr/>
          <p:nvPr/>
        </p:nvSpPr>
        <p:spPr>
          <a:xfrm>
            <a:off x="2565397" y="1722709"/>
            <a:ext cx="6447974" cy="5020991"/>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r>
              <a:rPr lang="sl-SI" sz="2400" b="1" dirty="0" smtClean="0">
                <a:solidFill>
                  <a:srgbClr val="002060"/>
                </a:solidFill>
                <a:cs typeface="Arial" charset="0"/>
              </a:rPr>
              <a:t>RECORDED DATA:</a:t>
            </a:r>
          </a:p>
          <a:p>
            <a:r>
              <a:rPr lang="sl-SI" sz="2400" b="1" dirty="0" smtClean="0">
                <a:solidFill>
                  <a:srgbClr val="002060"/>
                </a:solidFill>
                <a:cs typeface="Arial" charset="0"/>
              </a:rPr>
              <a:t>- </a:t>
            </a:r>
            <a:r>
              <a:rPr lang="en-US" sz="2400" b="1" dirty="0" err="1" smtClean="0">
                <a:solidFill>
                  <a:srgbClr val="002060"/>
                </a:solidFill>
                <a:cs typeface="Arial" charset="0"/>
              </a:rPr>
              <a:t>bu</a:t>
            </a:r>
            <a:r>
              <a:rPr lang="sl-SI" sz="2400" b="1" dirty="0" smtClean="0">
                <a:solidFill>
                  <a:srgbClr val="002060"/>
                </a:solidFill>
                <a:cs typeface="Arial" charset="0"/>
              </a:rPr>
              <a:t>i</a:t>
            </a:r>
            <a:r>
              <a:rPr lang="en-US" sz="2400" b="1" dirty="0" err="1" smtClean="0">
                <a:solidFill>
                  <a:srgbClr val="002060"/>
                </a:solidFill>
                <a:cs typeface="Arial" charset="0"/>
              </a:rPr>
              <a:t>lding</a:t>
            </a:r>
            <a:r>
              <a:rPr lang="en-US" sz="2400" b="1" dirty="0" smtClean="0">
                <a:solidFill>
                  <a:srgbClr val="002060"/>
                </a:solidFill>
                <a:cs typeface="Arial" charset="0"/>
              </a:rPr>
              <a:t> number</a:t>
            </a:r>
          </a:p>
          <a:p>
            <a:r>
              <a:rPr lang="en-US" sz="2400" b="1" dirty="0" smtClean="0">
                <a:solidFill>
                  <a:srgbClr val="002060"/>
                </a:solidFill>
                <a:cs typeface="Arial" charset="0"/>
              </a:rPr>
              <a:t>- owner</a:t>
            </a:r>
          </a:p>
          <a:p>
            <a:r>
              <a:rPr lang="en-US" sz="2400" b="1" dirty="0" smtClean="0">
                <a:solidFill>
                  <a:srgbClr val="002060"/>
                </a:solidFill>
                <a:cs typeface="Arial" charset="0"/>
              </a:rPr>
              <a:t>- manager of state or local property</a:t>
            </a:r>
          </a:p>
          <a:p>
            <a:r>
              <a:rPr lang="sl-SI" sz="2400" b="1" dirty="0" smtClean="0">
                <a:solidFill>
                  <a:srgbClr val="002060"/>
                </a:solidFill>
                <a:cs typeface="Arial" charset="0"/>
              </a:rPr>
              <a:t>- </a:t>
            </a:r>
            <a:r>
              <a:rPr lang="en-US" sz="2400" b="1" dirty="0" smtClean="0">
                <a:solidFill>
                  <a:srgbClr val="002060"/>
                </a:solidFill>
                <a:cs typeface="Arial" charset="0"/>
              </a:rPr>
              <a:t>location and shape</a:t>
            </a:r>
            <a:r>
              <a:rPr lang="sl-SI" sz="2400" b="1" dirty="0" smtClean="0">
                <a:solidFill>
                  <a:srgbClr val="002060"/>
                </a:solidFill>
                <a:cs typeface="Arial" charset="0"/>
              </a:rPr>
              <a:t> </a:t>
            </a:r>
          </a:p>
          <a:p>
            <a:r>
              <a:rPr lang="en-US" sz="2400" b="1" dirty="0" smtClean="0">
                <a:solidFill>
                  <a:srgbClr val="002060"/>
                </a:solidFill>
                <a:cs typeface="Arial" charset="0"/>
              </a:rPr>
              <a:t>- surface area</a:t>
            </a:r>
          </a:p>
          <a:p>
            <a:r>
              <a:rPr lang="en-US" sz="2400" b="1" dirty="0" smtClean="0">
                <a:solidFill>
                  <a:srgbClr val="002060"/>
                </a:solidFill>
                <a:cs typeface="Arial" charset="0"/>
              </a:rPr>
              <a:t>- actual use</a:t>
            </a:r>
          </a:p>
          <a:p>
            <a:r>
              <a:rPr lang="en-US" sz="2400" b="1" dirty="0" smtClean="0">
                <a:solidFill>
                  <a:srgbClr val="002060"/>
                </a:solidFill>
                <a:cs typeface="Arial" charset="0"/>
              </a:rPr>
              <a:t>- number of apartment or business premise</a:t>
            </a:r>
            <a:r>
              <a:rPr lang="sl-SI" sz="2400" b="1" dirty="0" smtClean="0">
                <a:solidFill>
                  <a:srgbClr val="002060"/>
                </a:solidFill>
                <a:cs typeface="Arial" charset="0"/>
              </a:rPr>
              <a:t>s</a:t>
            </a:r>
            <a:endParaRPr lang="en-US" sz="2400" b="1" dirty="0" smtClean="0">
              <a:solidFill>
                <a:srgbClr val="002060"/>
              </a:solidFill>
              <a:cs typeface="Arial" charset="0"/>
            </a:endParaRPr>
          </a:p>
          <a:p>
            <a:endParaRPr lang="sl-SI" sz="2400" b="1" dirty="0" smtClean="0">
              <a:solidFill>
                <a:srgbClr val="002060"/>
              </a:solidFill>
              <a:effectLst>
                <a:outerShdw blurRad="38100" dist="38100" dir="2700000" algn="tl">
                  <a:srgbClr val="000000">
                    <a:alpha val="43137"/>
                  </a:srgbClr>
                </a:outerShdw>
              </a:effectLst>
              <a:cs typeface="Arial" charset="0"/>
            </a:endParaRPr>
          </a:p>
          <a:p>
            <a:r>
              <a:rPr lang="sl-SI" sz="2000" b="1" dirty="0">
                <a:solidFill>
                  <a:srgbClr val="002060"/>
                </a:solidFill>
                <a:cs typeface="Arial" charset="0"/>
              </a:rPr>
              <a:t>ACCURACY:</a:t>
            </a:r>
          </a:p>
          <a:p>
            <a:r>
              <a:rPr lang="sl-SI" sz="2000" b="1" dirty="0">
                <a:solidFill>
                  <a:srgbClr val="002060"/>
                </a:solidFill>
                <a:cs typeface="Arial" charset="0"/>
              </a:rPr>
              <a:t>Graphical accuracy of the floor plan of the building: </a:t>
            </a:r>
          </a:p>
          <a:p>
            <a:pPr marL="342900" indent="-342900">
              <a:buFont typeface="Arial" panose="020B0604020202020204" pitchFamily="34" charset="0"/>
              <a:buChar char="•"/>
            </a:pPr>
            <a:r>
              <a:rPr lang="sl-SI" sz="2000" b="1" dirty="0">
                <a:solidFill>
                  <a:srgbClr val="002060"/>
                </a:solidFill>
                <a:cs typeface="Arial" charset="0"/>
              </a:rPr>
              <a:t>Photogrammetry: 0.5 - 1 m</a:t>
            </a:r>
          </a:p>
          <a:p>
            <a:pPr marL="342900" indent="-342900">
              <a:buFont typeface="Arial" panose="020B0604020202020204" pitchFamily="34" charset="0"/>
              <a:buChar char="•"/>
            </a:pPr>
            <a:r>
              <a:rPr lang="sl-SI" sz="2000" b="1" dirty="0">
                <a:solidFill>
                  <a:srgbClr val="002060"/>
                </a:solidFill>
                <a:cs typeface="Arial" charset="0"/>
              </a:rPr>
              <a:t>Field measurment: up to 0.3 m</a:t>
            </a:r>
          </a:p>
          <a:p>
            <a:endParaRPr lang="sl-SI" sz="2400" b="1" dirty="0">
              <a:solidFill>
                <a:srgbClr val="002060"/>
              </a:solidFill>
              <a:effectLst>
                <a:outerShdw blurRad="38100" dist="38100" dir="2700000" algn="tl">
                  <a:srgbClr val="000000">
                    <a:alpha val="43137"/>
                  </a:srgbClr>
                </a:outerShdw>
              </a:effectLst>
              <a:cs typeface="Arial" charset="0"/>
            </a:endParaRPr>
          </a:p>
        </p:txBody>
      </p:sp>
      <p:sp>
        <p:nvSpPr>
          <p:cNvPr id="2" name="Naslov 1"/>
          <p:cNvSpPr>
            <a:spLocks noGrp="1"/>
          </p:cNvSpPr>
          <p:nvPr>
            <p:ph type="ctrTitle"/>
          </p:nvPr>
        </p:nvSpPr>
        <p:spPr>
          <a:xfrm>
            <a:off x="4002833" y="210501"/>
            <a:ext cx="4180080" cy="756666"/>
          </a:xfrm>
        </p:spPr>
        <p:txBody>
          <a:bodyPr>
            <a:normAutofit/>
          </a:bodyPr>
          <a:lstStyle/>
          <a:p>
            <a:pPr lvl="1" algn="r"/>
            <a:r>
              <a:rPr lang="sl-SI" altLang="sl-SI" sz="2800" b="1" dirty="0" smtClean="0">
                <a:solidFill>
                  <a:srgbClr val="00B0F0"/>
                </a:solidFill>
                <a:effectLst>
                  <a:outerShdw blurRad="38100" dist="38100" dir="2700000" algn="tl">
                    <a:srgbClr val="000000">
                      <a:alpha val="43137"/>
                    </a:srgbClr>
                  </a:outerShdw>
                </a:effectLst>
                <a:latin typeface="Arial" charset="0"/>
                <a:cs typeface="Arial" charset="0"/>
              </a:rPr>
              <a:t>BUILDING CADASTER</a:t>
            </a:r>
            <a:endParaRPr lang="sl-SI" sz="5400" dirty="0">
              <a:solidFill>
                <a:srgbClr val="00B0F0"/>
              </a:solidFill>
              <a:effectLst>
                <a:outerShdw blurRad="38100" dist="38100" dir="2700000" algn="tl">
                  <a:srgbClr val="000000">
                    <a:alpha val="43137"/>
                  </a:srgbClr>
                </a:outerShdw>
              </a:effectLst>
            </a:endParaRPr>
          </a:p>
        </p:txBody>
      </p:sp>
      <p:grpSp>
        <p:nvGrpSpPr>
          <p:cNvPr id="23" name="Skupina 22"/>
          <p:cNvGrpSpPr/>
          <p:nvPr/>
        </p:nvGrpSpPr>
        <p:grpSpPr>
          <a:xfrm>
            <a:off x="367236" y="2006600"/>
            <a:ext cx="1836407" cy="2466912"/>
            <a:chOff x="367236" y="2006600"/>
            <a:chExt cx="1836407" cy="2466912"/>
          </a:xfrm>
        </p:grpSpPr>
        <p:sp>
          <p:nvSpPr>
            <p:cNvPr id="22" name="Pravokotnik 21"/>
            <p:cNvSpPr/>
            <p:nvPr/>
          </p:nvSpPr>
          <p:spPr>
            <a:xfrm>
              <a:off x="527050" y="2006600"/>
              <a:ext cx="285750" cy="4891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20" name="Pravokotnik 19"/>
            <p:cNvSpPr/>
            <p:nvPr/>
          </p:nvSpPr>
          <p:spPr>
            <a:xfrm>
              <a:off x="399381" y="2803720"/>
              <a:ext cx="1788864" cy="1669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21" name="Pravokotni trikotnik 20"/>
            <p:cNvSpPr/>
            <p:nvPr/>
          </p:nvSpPr>
          <p:spPr>
            <a:xfrm rot="8130748">
              <a:off x="367236" y="2110567"/>
              <a:ext cx="1836407" cy="178353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grpSp>
      <p:sp>
        <p:nvSpPr>
          <p:cNvPr id="3" name="Pravokotnik 2"/>
          <p:cNvSpPr/>
          <p:nvPr/>
        </p:nvSpPr>
        <p:spPr>
          <a:xfrm>
            <a:off x="527050" y="3820884"/>
            <a:ext cx="1530350" cy="5709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smtClean="0">
                <a:solidFill>
                  <a:schemeClr val="tx2"/>
                </a:solidFill>
              </a:rPr>
              <a:t>1</a:t>
            </a:r>
            <a:endParaRPr lang="sl-SI" dirty="0">
              <a:solidFill>
                <a:schemeClr val="tx2"/>
              </a:solidFill>
            </a:endParaRPr>
          </a:p>
        </p:txBody>
      </p:sp>
      <p:sp>
        <p:nvSpPr>
          <p:cNvPr id="19" name="Pravokotnik 18"/>
          <p:cNvSpPr/>
          <p:nvPr/>
        </p:nvSpPr>
        <p:spPr>
          <a:xfrm>
            <a:off x="532489" y="3140505"/>
            <a:ext cx="999362" cy="5709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smtClean="0">
                <a:solidFill>
                  <a:schemeClr val="tx2"/>
                </a:solidFill>
              </a:rPr>
              <a:t>2</a:t>
            </a:r>
            <a:endParaRPr lang="sl-SI" dirty="0">
              <a:solidFill>
                <a:schemeClr val="tx2"/>
              </a:solidFill>
            </a:endParaRPr>
          </a:p>
        </p:txBody>
      </p:sp>
      <p:sp>
        <p:nvSpPr>
          <p:cNvPr id="4" name="Pravokotnik 3"/>
          <p:cNvSpPr/>
          <p:nvPr/>
        </p:nvSpPr>
        <p:spPr>
          <a:xfrm>
            <a:off x="249777" y="5700699"/>
            <a:ext cx="2564148" cy="769441"/>
          </a:xfrm>
          <a:prstGeom prst="rect">
            <a:avLst/>
          </a:prstGeom>
        </p:spPr>
        <p:txBody>
          <a:bodyPr wrap="square">
            <a:spAutoFit/>
          </a:bodyPr>
          <a:lstStyle/>
          <a:p>
            <a:r>
              <a:rPr lang="sl-SI" sz="2200" b="1" dirty="0" err="1">
                <a:solidFill>
                  <a:srgbClr val="002060"/>
                </a:solidFill>
                <a:effectLst>
                  <a:outerShdw blurRad="38100" dist="38100" dir="2700000" algn="tl">
                    <a:srgbClr val="000000">
                      <a:alpha val="43137"/>
                    </a:srgbClr>
                  </a:outerShdw>
                </a:effectLst>
                <a:cs typeface="Arial" charset="0"/>
              </a:rPr>
              <a:t>Buildings</a:t>
            </a:r>
            <a:r>
              <a:rPr lang="sl-SI" sz="2200" b="1" dirty="0">
                <a:solidFill>
                  <a:srgbClr val="002060"/>
                </a:solidFill>
                <a:effectLst>
                  <a:outerShdw blurRad="38100" dist="38100" dir="2700000" algn="tl">
                    <a:srgbClr val="000000">
                      <a:alpha val="43137"/>
                    </a:srgbClr>
                  </a:outerShdw>
                </a:effectLst>
                <a:cs typeface="Arial" charset="0"/>
              </a:rPr>
              <a:t> </a:t>
            </a:r>
            <a:r>
              <a:rPr lang="sl-SI" sz="2200" b="1" dirty="0" err="1">
                <a:solidFill>
                  <a:srgbClr val="002060"/>
                </a:solidFill>
                <a:effectLst>
                  <a:outerShdw blurRad="38100" dist="38100" dir="2700000" algn="tl">
                    <a:srgbClr val="000000">
                      <a:alpha val="43137"/>
                    </a:srgbClr>
                  </a:outerShdw>
                </a:effectLst>
                <a:cs typeface="Arial" charset="0"/>
              </a:rPr>
              <a:t>parts</a:t>
            </a:r>
            <a:r>
              <a:rPr lang="sl-SI" sz="2200" b="1" dirty="0">
                <a:solidFill>
                  <a:srgbClr val="002060"/>
                </a:solidFill>
                <a:effectLst>
                  <a:outerShdw blurRad="38100" dist="38100" dir="2700000" algn="tl">
                    <a:srgbClr val="000000">
                      <a:alpha val="43137"/>
                    </a:srgbClr>
                  </a:outerShdw>
                </a:effectLst>
                <a:cs typeface="Arial" charset="0"/>
              </a:rPr>
              <a:t>:</a:t>
            </a:r>
          </a:p>
          <a:p>
            <a:r>
              <a:rPr lang="sl-SI" sz="2200" dirty="0" smtClean="0">
                <a:solidFill>
                  <a:srgbClr val="002060"/>
                </a:solidFill>
                <a:effectLst>
                  <a:outerShdw blurRad="38100" dist="38100" dir="2700000" algn="tl">
                    <a:srgbClr val="000000">
                      <a:alpha val="43137"/>
                    </a:srgbClr>
                  </a:outerShdw>
                </a:effectLst>
                <a:cs typeface="Arial" charset="0"/>
              </a:rPr>
              <a:t>1.870.144 </a:t>
            </a:r>
            <a:endParaRPr lang="en-US" sz="2200" dirty="0">
              <a:solidFill>
                <a:srgbClr val="002060"/>
              </a:solidFill>
              <a:effectLst>
                <a:outerShdw blurRad="38100" dist="38100" dir="2700000" algn="tl">
                  <a:srgbClr val="000000">
                    <a:alpha val="43137"/>
                  </a:srgbClr>
                </a:outerShdw>
              </a:effectLst>
              <a:cs typeface="Arial" charset="0"/>
            </a:endParaRPr>
          </a:p>
        </p:txBody>
      </p:sp>
      <p:sp>
        <p:nvSpPr>
          <p:cNvPr id="24" name="Pravokotnik 23"/>
          <p:cNvSpPr/>
          <p:nvPr/>
        </p:nvSpPr>
        <p:spPr>
          <a:xfrm>
            <a:off x="238887" y="4854070"/>
            <a:ext cx="2297482" cy="769441"/>
          </a:xfrm>
          <a:prstGeom prst="rect">
            <a:avLst/>
          </a:prstGeom>
        </p:spPr>
        <p:txBody>
          <a:bodyPr wrap="square">
            <a:spAutoFit/>
          </a:bodyPr>
          <a:lstStyle/>
          <a:p>
            <a:r>
              <a:rPr lang="sl-SI" sz="2200" b="1" dirty="0" err="1" smtClean="0">
                <a:solidFill>
                  <a:srgbClr val="002060"/>
                </a:solidFill>
                <a:effectLst>
                  <a:outerShdw blurRad="38100" dist="38100" dir="2700000" algn="tl">
                    <a:srgbClr val="000000">
                      <a:alpha val="43137"/>
                    </a:srgbClr>
                  </a:outerShdw>
                </a:effectLst>
                <a:cs typeface="Arial" charset="0"/>
              </a:rPr>
              <a:t>Buildings</a:t>
            </a:r>
            <a:r>
              <a:rPr lang="sl-SI" sz="2200" dirty="0" smtClean="0">
                <a:solidFill>
                  <a:srgbClr val="002060"/>
                </a:solidFill>
                <a:effectLst>
                  <a:outerShdw blurRad="38100" dist="38100" dir="2700000" algn="tl">
                    <a:srgbClr val="000000">
                      <a:alpha val="43137"/>
                    </a:srgbClr>
                  </a:outerShdw>
                </a:effectLst>
                <a:cs typeface="Arial" charset="0"/>
              </a:rPr>
              <a:t>:</a:t>
            </a:r>
            <a:endParaRPr lang="sl-SI" sz="2200" dirty="0">
              <a:solidFill>
                <a:srgbClr val="002060"/>
              </a:solidFill>
              <a:effectLst>
                <a:outerShdw blurRad="38100" dist="38100" dir="2700000" algn="tl">
                  <a:srgbClr val="000000">
                    <a:alpha val="43137"/>
                  </a:srgbClr>
                </a:outerShdw>
              </a:effectLst>
              <a:cs typeface="Arial" charset="0"/>
            </a:endParaRPr>
          </a:p>
          <a:p>
            <a:r>
              <a:rPr lang="sl-SI" sz="2200" dirty="0" smtClean="0">
                <a:solidFill>
                  <a:srgbClr val="002060"/>
                </a:solidFill>
                <a:effectLst>
                  <a:outerShdw blurRad="38100" dist="38100" dir="2700000" algn="tl">
                    <a:srgbClr val="000000">
                      <a:alpha val="43137"/>
                    </a:srgbClr>
                  </a:outerShdw>
                </a:effectLst>
                <a:cs typeface="Arial" charset="0"/>
              </a:rPr>
              <a:t>1.184.666 </a:t>
            </a:r>
            <a:endParaRPr lang="en-US" sz="2200" dirty="0">
              <a:solidFill>
                <a:srgbClr val="002060"/>
              </a:solidFill>
              <a:effectLst>
                <a:outerShdw blurRad="38100" dist="38100" dir="2700000" algn="tl">
                  <a:srgbClr val="000000">
                    <a:alpha val="43137"/>
                  </a:srgbClr>
                </a:outerShdw>
              </a:effectLst>
              <a:cs typeface="Arial" charset="0"/>
            </a:endParaRPr>
          </a:p>
        </p:txBody>
      </p:sp>
      <p:sp>
        <p:nvSpPr>
          <p:cNvPr id="25" name="Pravokotnik 24"/>
          <p:cNvSpPr/>
          <p:nvPr/>
        </p:nvSpPr>
        <p:spPr>
          <a:xfrm>
            <a:off x="1581362" y="3140504"/>
            <a:ext cx="476038" cy="5709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smtClean="0">
                <a:solidFill>
                  <a:schemeClr val="tx2"/>
                </a:solidFill>
              </a:rPr>
              <a:t>3</a:t>
            </a:r>
            <a:endParaRPr lang="sl-SI" dirty="0">
              <a:solidFill>
                <a:schemeClr val="tx2"/>
              </a:solidFill>
            </a:endParaRPr>
          </a:p>
        </p:txBody>
      </p:sp>
      <p:pic>
        <p:nvPicPr>
          <p:cNvPr id="1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2786"/>
          <a:stretch/>
        </p:blipFill>
        <p:spPr bwMode="auto">
          <a:xfrm>
            <a:off x="5804096" y="909699"/>
            <a:ext cx="1954729" cy="160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Pravokotnik 23"/>
          <p:cNvSpPr/>
          <p:nvPr/>
        </p:nvSpPr>
        <p:spPr>
          <a:xfrm rot="20379943">
            <a:off x="7728713" y="810235"/>
            <a:ext cx="1666626" cy="646331"/>
          </a:xfrm>
          <a:prstGeom prst="rect">
            <a:avLst/>
          </a:prstGeom>
        </p:spPr>
        <p:txBody>
          <a:bodyPr wrap="square">
            <a:spAutoFit/>
          </a:bodyPr>
          <a:lstStyle/>
          <a:p>
            <a:pPr algn="ctr"/>
            <a:r>
              <a:rPr lang="sl-SI" dirty="0" smtClean="0">
                <a:solidFill>
                  <a:srgbClr val="002060"/>
                </a:solidFill>
                <a:cs typeface="Arial" charset="0"/>
              </a:rPr>
              <a:t>Established:</a:t>
            </a:r>
          </a:p>
          <a:p>
            <a:pPr algn="ctr"/>
            <a:r>
              <a:rPr lang="sl-SI" dirty="0" smtClean="0">
                <a:solidFill>
                  <a:srgbClr val="002060"/>
                </a:solidFill>
                <a:cs typeface="Arial" charset="0"/>
              </a:rPr>
              <a:t> 2000 </a:t>
            </a:r>
            <a:endParaRPr lang="en-US" dirty="0">
              <a:solidFill>
                <a:srgbClr val="002060"/>
              </a:solidFill>
              <a:cs typeface="Arial" charset="0"/>
            </a:endParaRPr>
          </a:p>
        </p:txBody>
      </p:sp>
    </p:spTree>
    <p:extLst>
      <p:ext uri="{BB962C8B-B14F-4D97-AF65-F5344CB8AC3E}">
        <p14:creationId xmlns:p14="http://schemas.microsoft.com/office/powerpoint/2010/main" val="1028934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555776" y="215557"/>
            <a:ext cx="5627137" cy="549147"/>
          </a:xfrm>
        </p:spPr>
        <p:txBody>
          <a:bodyPr>
            <a:normAutofit/>
          </a:bodyPr>
          <a:lstStyle/>
          <a:p>
            <a:pPr lvl="1" algn="r"/>
            <a:r>
              <a:rPr lang="sl-SI" altLang="sl-SI" sz="2800" b="1" dirty="0" smtClean="0">
                <a:solidFill>
                  <a:srgbClr val="00B0F0"/>
                </a:solidFill>
                <a:effectLst>
                  <a:outerShdw blurRad="38100" dist="38100" dir="2700000" algn="tl">
                    <a:srgbClr val="000000">
                      <a:alpha val="43137"/>
                    </a:srgbClr>
                  </a:outerShdw>
                </a:effectLst>
                <a:latin typeface="Arial" charset="0"/>
                <a:cs typeface="Arial" charset="0"/>
              </a:rPr>
              <a:t>REAL ESTATE REGISTER</a:t>
            </a:r>
            <a:endParaRPr lang="sl-SI" sz="5400" dirty="0">
              <a:solidFill>
                <a:srgbClr val="00B0F0"/>
              </a:solidFill>
              <a:effectLst>
                <a:outerShdw blurRad="38100" dist="38100" dir="2700000" algn="tl">
                  <a:srgbClr val="000000">
                    <a:alpha val="43137"/>
                  </a:srgbClr>
                </a:outerShdw>
              </a:effectLst>
            </a:endParaRPr>
          </a:p>
        </p:txBody>
      </p:sp>
      <p:sp>
        <p:nvSpPr>
          <p:cNvPr id="3" name="Naslov 1"/>
          <p:cNvSpPr txBox="1">
            <a:spLocks/>
          </p:cNvSpPr>
          <p:nvPr/>
        </p:nvSpPr>
        <p:spPr>
          <a:xfrm>
            <a:off x="2995613" y="173038"/>
            <a:ext cx="0" cy="1354137"/>
          </a:xfrm>
          <a:prstGeom prst="rect">
            <a:avLst/>
          </a:prstGeom>
        </p:spPr>
        <p:txBody>
          <a:bodyPr lIns="0" tIns="0" rIns="0" bIns="0" anchor="t" anchorCtr="0"/>
          <a:lstStyle>
            <a:lvl1pPr algn="l" defTabSz="457200" rtl="0" eaLnBrk="0" fontAlgn="base" hangingPunct="0">
              <a:spcBef>
                <a:spcPct val="0"/>
              </a:spcBef>
              <a:spcAft>
                <a:spcPct val="0"/>
              </a:spcAft>
              <a:defRPr sz="4400" b="1" kern="1200">
                <a:solidFill>
                  <a:srgbClr val="999999"/>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defRPr/>
            </a:pPr>
            <a:r>
              <a:rPr lang="sl-SI" smtClean="0">
                <a:solidFill>
                  <a:srgbClr val="0070C0"/>
                </a:solidFill>
              </a:rPr>
              <a:t/>
            </a:r>
            <a:br>
              <a:rPr lang="sl-SI" smtClean="0">
                <a:solidFill>
                  <a:srgbClr val="0070C0"/>
                </a:solidFill>
              </a:rPr>
            </a:br>
            <a:endParaRPr lang="sl-SI" dirty="0">
              <a:solidFill>
                <a:srgbClr val="0070C0"/>
              </a:solidFill>
              <a:effectLst>
                <a:outerShdw blurRad="38100" dist="38100" dir="2700000" algn="tl">
                  <a:srgbClr val="000000">
                    <a:alpha val="43137"/>
                  </a:srgbClr>
                </a:outerShdw>
              </a:effectLst>
            </a:endParaRPr>
          </a:p>
        </p:txBody>
      </p:sp>
      <p:pic>
        <p:nvPicPr>
          <p:cNvPr id="18" name="Slika 2" descr="Activities_report_2015_EN.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6999" t="13375" r="17001" b="15191"/>
          <a:stretch/>
        </p:blipFill>
        <p:spPr>
          <a:xfrm>
            <a:off x="586290" y="1087386"/>
            <a:ext cx="6611486" cy="3421734"/>
          </a:xfrm>
          <a:prstGeom prst="rect">
            <a:avLst/>
          </a:prstGeom>
        </p:spPr>
      </p:pic>
      <p:pic>
        <p:nvPicPr>
          <p:cNvPr id="25" name="Picture 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1862" y="1988840"/>
            <a:ext cx="1478610" cy="9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aobljeni pravokotnik 15"/>
          <p:cNvSpPr/>
          <p:nvPr/>
        </p:nvSpPr>
        <p:spPr>
          <a:xfrm>
            <a:off x="4582642" y="4730058"/>
            <a:ext cx="4237830" cy="2011311"/>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endParaRPr lang="sl-SI" sz="2400" b="1" dirty="0" smtClean="0">
              <a:solidFill>
                <a:srgbClr val="002060"/>
              </a:solidFill>
              <a:cs typeface="Arial" charset="0"/>
            </a:endParaRPr>
          </a:p>
          <a:p>
            <a:r>
              <a:rPr lang="en-US" sz="2400" b="1" u="sng" dirty="0" smtClean="0">
                <a:solidFill>
                  <a:srgbClr val="FF0000"/>
                </a:solidFill>
                <a:effectLst>
                  <a:outerShdw blurRad="38100" dist="38100" dir="2700000" algn="tl">
                    <a:srgbClr val="000000">
                      <a:alpha val="43137"/>
                    </a:srgbClr>
                  </a:outerShdw>
                </a:effectLst>
                <a:cs typeface="Arial" charset="0"/>
              </a:rPr>
              <a:t>PARCELS</a:t>
            </a:r>
            <a:endParaRPr lang="sl-SI" sz="2400" b="1" u="sng" dirty="0" smtClean="0">
              <a:solidFill>
                <a:srgbClr val="FF0000"/>
              </a:solidFill>
              <a:effectLst>
                <a:outerShdw blurRad="38100" dist="38100" dir="2700000" algn="tl">
                  <a:srgbClr val="000000">
                    <a:alpha val="43137"/>
                  </a:srgbClr>
                </a:outerShdw>
              </a:effectLst>
              <a:cs typeface="Arial" charset="0"/>
            </a:endParaRPr>
          </a:p>
          <a:p>
            <a:r>
              <a:rPr lang="sl-SI" sz="2400" b="1" dirty="0" smtClean="0">
                <a:solidFill>
                  <a:srgbClr val="FF0000"/>
                </a:solidFill>
                <a:effectLst>
                  <a:outerShdw blurRad="38100" dist="38100" dir="2700000" algn="tl">
                    <a:srgbClr val="000000">
                      <a:alpha val="43137"/>
                    </a:srgbClr>
                  </a:outerShdw>
                </a:effectLst>
                <a:cs typeface="Arial" charset="0"/>
              </a:rPr>
              <a:t>+		         </a:t>
            </a:r>
            <a:r>
              <a:rPr lang="sl-SI" sz="2400" b="1" dirty="0" smtClean="0">
                <a:solidFill>
                  <a:srgbClr val="002060"/>
                </a:solidFill>
                <a:cs typeface="Arial" charset="0"/>
              </a:rPr>
              <a:t>ATTRIBUTE</a:t>
            </a:r>
            <a:endParaRPr lang="sl-SI" sz="2400" b="1" dirty="0">
              <a:solidFill>
                <a:srgbClr val="002060"/>
              </a:solidFill>
              <a:cs typeface="Arial" charset="0"/>
            </a:endParaRPr>
          </a:p>
          <a:p>
            <a:r>
              <a:rPr lang="en-US" sz="2400" b="1" u="sng" dirty="0" smtClean="0">
                <a:solidFill>
                  <a:srgbClr val="FF0000"/>
                </a:solidFill>
                <a:effectLst>
                  <a:outerShdw blurRad="38100" dist="38100" dir="2700000" algn="tl">
                    <a:srgbClr val="000000">
                      <a:alpha val="43137"/>
                    </a:srgbClr>
                  </a:outerShdw>
                </a:effectLst>
                <a:cs typeface="Arial" charset="0"/>
              </a:rPr>
              <a:t>BUILDINGS </a:t>
            </a:r>
            <a:r>
              <a:rPr lang="en-US" sz="2400" b="1" dirty="0" smtClean="0">
                <a:solidFill>
                  <a:srgbClr val="FF0000"/>
                </a:solidFill>
                <a:effectLst>
                  <a:outerShdw blurRad="38100" dist="38100" dir="2700000" algn="tl">
                    <a:srgbClr val="000000">
                      <a:alpha val="43137"/>
                    </a:srgbClr>
                  </a:outerShdw>
                </a:effectLst>
                <a:cs typeface="Arial" charset="0"/>
              </a:rPr>
              <a:t> </a:t>
            </a:r>
            <a:r>
              <a:rPr lang="sl-SI" sz="2400" b="1" dirty="0" smtClean="0">
                <a:solidFill>
                  <a:srgbClr val="FF0000"/>
                </a:solidFill>
                <a:effectLst>
                  <a:outerShdw blurRad="38100" dist="38100" dir="2700000" algn="tl">
                    <a:srgbClr val="000000">
                      <a:alpha val="43137"/>
                    </a:srgbClr>
                  </a:outerShdw>
                </a:effectLst>
                <a:cs typeface="Arial" charset="0"/>
              </a:rPr>
              <a:t>                  </a:t>
            </a:r>
            <a:r>
              <a:rPr lang="sl-SI" sz="2400" b="1" dirty="0" smtClean="0">
                <a:solidFill>
                  <a:srgbClr val="002060"/>
                </a:solidFill>
                <a:cs typeface="Arial" charset="0"/>
              </a:rPr>
              <a:t>DATA</a:t>
            </a:r>
            <a:endParaRPr lang="sl-SI" sz="2400" b="1" dirty="0">
              <a:solidFill>
                <a:srgbClr val="002060"/>
              </a:solidFill>
              <a:cs typeface="Arial" charset="0"/>
            </a:endParaRPr>
          </a:p>
          <a:p>
            <a:r>
              <a:rPr lang="sl-SI" sz="2400" b="1" dirty="0" smtClean="0">
                <a:solidFill>
                  <a:srgbClr val="FF0000"/>
                </a:solidFill>
                <a:effectLst>
                  <a:outerShdw blurRad="38100" dist="38100" dir="2700000" algn="tl">
                    <a:srgbClr val="000000">
                      <a:alpha val="43137"/>
                    </a:srgbClr>
                  </a:outerShdw>
                </a:effectLst>
                <a:cs typeface="Arial" charset="0"/>
              </a:rPr>
              <a:t>+		              </a:t>
            </a:r>
            <a:r>
              <a:rPr lang="sl-SI" sz="2400" b="1" dirty="0" smtClean="0">
                <a:solidFill>
                  <a:srgbClr val="002060"/>
                </a:solidFill>
                <a:cs typeface="Arial" charset="0"/>
              </a:rPr>
              <a:t>ONLY!</a:t>
            </a:r>
          </a:p>
          <a:p>
            <a:r>
              <a:rPr lang="en-US" sz="2400" b="1" u="sng" dirty="0" smtClean="0">
                <a:solidFill>
                  <a:srgbClr val="FF0000"/>
                </a:solidFill>
                <a:effectLst>
                  <a:outerShdw blurRad="38100" dist="38100" dir="2700000" algn="tl">
                    <a:srgbClr val="000000">
                      <a:alpha val="43137"/>
                    </a:srgbClr>
                  </a:outerShdw>
                </a:effectLst>
                <a:cs typeface="Arial" charset="0"/>
              </a:rPr>
              <a:t>PARTS OF BUILDINGS</a:t>
            </a:r>
            <a:endParaRPr lang="sl-SI" sz="2400" b="1" u="sng" dirty="0" smtClean="0">
              <a:solidFill>
                <a:srgbClr val="FF0000"/>
              </a:solidFill>
              <a:effectLst>
                <a:outerShdw blurRad="38100" dist="38100" dir="2700000" algn="tl">
                  <a:srgbClr val="000000">
                    <a:alpha val="43137"/>
                  </a:srgbClr>
                </a:outerShdw>
              </a:effectLst>
              <a:cs typeface="Arial" charset="0"/>
            </a:endParaRPr>
          </a:p>
          <a:p>
            <a:endParaRPr lang="sl-SI" sz="2000" b="1" dirty="0">
              <a:solidFill>
                <a:srgbClr val="002060"/>
              </a:solidFill>
              <a:cs typeface="Arial" charset="0"/>
            </a:endParaRPr>
          </a:p>
          <a:p>
            <a:r>
              <a:rPr lang="sl-SI" sz="2000" b="1" dirty="0" smtClean="0">
                <a:solidFill>
                  <a:srgbClr val="002060"/>
                </a:solidFill>
                <a:cs typeface="Arial" charset="0"/>
              </a:rPr>
              <a:t>	</a:t>
            </a:r>
            <a:endParaRPr lang="sl-SI" sz="2000" b="1" dirty="0">
              <a:solidFill>
                <a:srgbClr val="002060"/>
              </a:solidFill>
              <a:cs typeface="Arial" charset="0"/>
            </a:endParaRPr>
          </a:p>
        </p:txBody>
      </p:sp>
      <p:grpSp>
        <p:nvGrpSpPr>
          <p:cNvPr id="6" name="Group 5"/>
          <p:cNvGrpSpPr/>
          <p:nvPr/>
        </p:nvGrpSpPr>
        <p:grpSpPr>
          <a:xfrm>
            <a:off x="276790" y="4730058"/>
            <a:ext cx="4067172" cy="2011310"/>
            <a:chOff x="276790" y="4730058"/>
            <a:chExt cx="4067172" cy="201131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90" y="4730058"/>
              <a:ext cx="3935170" cy="201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35896" y="5385575"/>
              <a:ext cx="648072" cy="93610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solidFill>
                  <a:srgbClr val="00B050"/>
                </a:solidFill>
              </a:endParaRPr>
            </a:p>
          </p:txBody>
        </p:sp>
        <p:sp>
          <p:nvSpPr>
            <p:cNvPr id="17" name="Naslov 1"/>
            <p:cNvSpPr txBox="1">
              <a:spLocks/>
            </p:cNvSpPr>
            <p:nvPr/>
          </p:nvSpPr>
          <p:spPr>
            <a:xfrm rot="20093229">
              <a:off x="3725240" y="6400950"/>
              <a:ext cx="618722" cy="219498"/>
            </a:xfrm>
            <a:prstGeom prst="rect">
              <a:avLst/>
            </a:prstGeom>
          </p:spPr>
          <p:txBody>
            <a:bodyPr vert="horz" lIns="0" tIns="0" rIns="0" bIns="0" rtlCol="0" anchor="t" anchorCtr="0">
              <a:normAutofit fontScale="55000" lnSpcReduction="20000"/>
            </a:bodyPr>
            <a:lstStyle>
              <a:lvl1pPr algn="l" defTabSz="914400" rtl="0" eaLnBrk="1" latinLnBrk="0" hangingPunct="1">
                <a:spcBef>
                  <a:spcPct val="0"/>
                </a:spcBef>
                <a:buNone/>
                <a:defRPr sz="4400" b="1" kern="1200">
                  <a:solidFill>
                    <a:srgbClr val="999999"/>
                  </a:solidFill>
                  <a:latin typeface="Arial" pitchFamily="34" charset="0"/>
                  <a:ea typeface="+mj-ea"/>
                  <a:cs typeface="Arial" pitchFamily="34" charset="0"/>
                </a:defRPr>
              </a:lvl1pPr>
            </a:lstStyle>
            <a:p>
              <a:pPr marL="0" lvl="1" algn="r"/>
              <a:r>
                <a:rPr lang="sl-SI" altLang="sl-SI" sz="2800" b="1" kern="0" dirty="0" smtClean="0">
                  <a:solidFill>
                    <a:srgbClr val="00B050"/>
                  </a:solidFill>
                  <a:cs typeface="Arial" charset="0"/>
                </a:rPr>
                <a:t>VALUE</a:t>
              </a:r>
              <a:endParaRPr lang="sl-SI" sz="5400" kern="0" dirty="0">
                <a:solidFill>
                  <a:srgbClr val="00B050"/>
                </a:solidFill>
              </a:endParaRPr>
            </a:p>
          </p:txBody>
        </p:sp>
      </p:grpSp>
      <p:sp>
        <p:nvSpPr>
          <p:cNvPr id="11" name="Pravokotnik 23"/>
          <p:cNvSpPr/>
          <p:nvPr/>
        </p:nvSpPr>
        <p:spPr>
          <a:xfrm rot="20379943">
            <a:off x="7258144" y="734393"/>
            <a:ext cx="1666626" cy="646331"/>
          </a:xfrm>
          <a:prstGeom prst="rect">
            <a:avLst/>
          </a:prstGeom>
        </p:spPr>
        <p:txBody>
          <a:bodyPr wrap="square">
            <a:spAutoFit/>
          </a:bodyPr>
          <a:lstStyle/>
          <a:p>
            <a:pPr algn="ctr"/>
            <a:r>
              <a:rPr lang="sl-SI" dirty="0" smtClean="0">
                <a:solidFill>
                  <a:srgbClr val="002060"/>
                </a:solidFill>
                <a:cs typeface="Arial" charset="0"/>
              </a:rPr>
              <a:t>Established:</a:t>
            </a:r>
          </a:p>
          <a:p>
            <a:pPr algn="ctr"/>
            <a:r>
              <a:rPr lang="sl-SI" dirty="0" smtClean="0">
                <a:solidFill>
                  <a:srgbClr val="002060"/>
                </a:solidFill>
                <a:cs typeface="Arial" charset="0"/>
              </a:rPr>
              <a:t> 2008 </a:t>
            </a:r>
            <a:endParaRPr lang="en-US" dirty="0">
              <a:solidFill>
                <a:srgbClr val="002060"/>
              </a:solidFill>
              <a:cs typeface="Arial" charset="0"/>
            </a:endParaRPr>
          </a:p>
        </p:txBody>
      </p:sp>
    </p:spTree>
    <p:extLst>
      <p:ext uri="{BB962C8B-B14F-4D97-AF65-F5344CB8AC3E}">
        <p14:creationId xmlns:p14="http://schemas.microsoft.com/office/powerpoint/2010/main" val="302104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082842"/>
            <a:ext cx="3248509" cy="259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slov 1"/>
          <p:cNvSpPr>
            <a:spLocks noGrp="1"/>
          </p:cNvSpPr>
          <p:nvPr>
            <p:ph type="ctrTitle"/>
          </p:nvPr>
        </p:nvSpPr>
        <p:spPr>
          <a:xfrm>
            <a:off x="2123728" y="260648"/>
            <a:ext cx="6040523" cy="504056"/>
          </a:xfrm>
        </p:spPr>
        <p:txBody>
          <a:bodyPr>
            <a:normAutofit fontScale="90000"/>
          </a:bodyPr>
          <a:lstStyle/>
          <a:p>
            <a:pPr lvl="1" algn="r"/>
            <a:r>
              <a:rPr lang="sl-SI" altLang="sl-SI" sz="2800" b="1" dirty="0" smtClean="0">
                <a:solidFill>
                  <a:srgbClr val="FF0000"/>
                </a:solidFill>
                <a:effectLst>
                  <a:outerShdw blurRad="38100" dist="38100" dir="2700000" algn="tl">
                    <a:srgbClr val="000000">
                      <a:alpha val="43137"/>
                    </a:srgbClr>
                  </a:outerShdw>
                </a:effectLst>
                <a:cs typeface="Arial" charset="0"/>
              </a:rPr>
              <a:t>THE USE OF CADASTRAL DATA:</a:t>
            </a:r>
            <a:br>
              <a:rPr lang="sl-SI" altLang="sl-SI" sz="2800" b="1" dirty="0" smtClean="0">
                <a:solidFill>
                  <a:srgbClr val="FF0000"/>
                </a:solidFill>
                <a:effectLst>
                  <a:outerShdw blurRad="38100" dist="38100" dir="2700000" algn="tl">
                    <a:srgbClr val="000000">
                      <a:alpha val="43137"/>
                    </a:srgbClr>
                  </a:outerShdw>
                </a:effectLst>
                <a:cs typeface="Arial" charset="0"/>
              </a:rPr>
            </a:br>
            <a:r>
              <a:rPr lang="sl-SI" altLang="sl-SI" sz="2800" b="1" dirty="0" smtClean="0">
                <a:solidFill>
                  <a:srgbClr val="002060"/>
                </a:solidFill>
                <a:effectLst>
                  <a:outerShdw blurRad="38100" dist="38100" dir="2700000" algn="tl">
                    <a:srgbClr val="000000">
                      <a:alpha val="43137"/>
                    </a:srgbClr>
                  </a:outerShdw>
                </a:effectLst>
                <a:latin typeface="Arial" charset="0"/>
                <a:cs typeface="Arial" charset="0"/>
              </a:rPr>
              <a:t/>
            </a:r>
            <a:br>
              <a:rPr lang="sl-SI" altLang="sl-SI" sz="2800" b="1" dirty="0" smtClean="0">
                <a:solidFill>
                  <a:srgbClr val="002060"/>
                </a:solidFill>
                <a:effectLst>
                  <a:outerShdw blurRad="38100" dist="38100" dir="2700000" algn="tl">
                    <a:srgbClr val="000000">
                      <a:alpha val="43137"/>
                    </a:srgbClr>
                  </a:outerShdw>
                </a:effectLst>
                <a:latin typeface="Arial" charset="0"/>
                <a:cs typeface="Arial" charset="0"/>
              </a:rPr>
            </a:br>
            <a:endParaRPr lang="sl-SI" sz="5400" dirty="0">
              <a:solidFill>
                <a:srgbClr val="00B0F0"/>
              </a:solidFill>
              <a:effectLst>
                <a:outerShdw blurRad="38100" dist="38100" dir="2700000" algn="tl">
                  <a:srgbClr val="000000">
                    <a:alpha val="43137"/>
                  </a:srgbClr>
                </a:outerShdw>
              </a:effectLst>
            </a:endParaRPr>
          </a:p>
        </p:txBody>
      </p:sp>
      <p:sp>
        <p:nvSpPr>
          <p:cNvPr id="3" name="Pravokotnik 2"/>
          <p:cNvSpPr/>
          <p:nvPr/>
        </p:nvSpPr>
        <p:spPr>
          <a:xfrm>
            <a:off x="467544" y="1484784"/>
            <a:ext cx="7278427" cy="4893647"/>
          </a:xfrm>
          <a:prstGeom prst="rect">
            <a:avLst/>
          </a:prstGeom>
        </p:spPr>
        <p:txBody>
          <a:bodyPr wrap="square">
            <a:spAutoFit/>
          </a:bodyPr>
          <a:lstStyle/>
          <a:p>
            <a:pPr marL="742950" lvl="1" indent="-285750">
              <a:buFont typeface="Wingdings" panose="05000000000000000000" pitchFamily="2" charset="2"/>
              <a:buChar char="Ø"/>
            </a:pPr>
            <a:r>
              <a:rPr lang="sl-SI" altLang="sl-SI" b="1" dirty="0" smtClean="0">
                <a:solidFill>
                  <a:srgbClr val="002060"/>
                </a:solidFill>
                <a:cs typeface="Arial" charset="0"/>
              </a:rPr>
              <a:t>owners </a:t>
            </a:r>
          </a:p>
          <a:p>
            <a:pPr marL="742950" lvl="1" indent="-285750">
              <a:buFont typeface="Wingdings" panose="05000000000000000000" pitchFamily="2" charset="2"/>
              <a:buChar char="Ø"/>
            </a:pPr>
            <a:r>
              <a:rPr lang="sl-SI" altLang="sl-SI" b="1" dirty="0" smtClean="0">
                <a:solidFill>
                  <a:srgbClr val="002060"/>
                </a:solidFill>
                <a:cs typeface="Arial" charset="0"/>
              </a:rPr>
              <a:t>surveying companies </a:t>
            </a:r>
          </a:p>
          <a:p>
            <a:pPr marL="742950" lvl="1" indent="-285750">
              <a:buFont typeface="Wingdings" panose="05000000000000000000" pitchFamily="2" charset="2"/>
              <a:buChar char="Ø"/>
            </a:pPr>
            <a:r>
              <a:rPr lang="sl-SI" altLang="sl-SI" b="1" dirty="0" smtClean="0">
                <a:solidFill>
                  <a:srgbClr val="002060"/>
                </a:solidFill>
                <a:cs typeface="Arial" charset="0"/>
              </a:rPr>
              <a:t>state and municipal </a:t>
            </a:r>
          </a:p>
          <a:p>
            <a:pPr lvl="1"/>
            <a:r>
              <a:rPr lang="sl-SI" altLang="sl-SI" b="1" dirty="0" smtClean="0">
                <a:solidFill>
                  <a:srgbClr val="002060"/>
                </a:solidFill>
                <a:cs typeface="Arial" charset="0"/>
              </a:rPr>
              <a:t>     administration:</a:t>
            </a:r>
          </a:p>
          <a:p>
            <a:pPr marL="1200150" lvl="2" indent="-285750">
              <a:buFont typeface="Wingdings" panose="05000000000000000000" pitchFamily="2" charset="2"/>
              <a:buChar char="§"/>
            </a:pPr>
            <a:r>
              <a:rPr lang="en-US" b="1" dirty="0">
                <a:solidFill>
                  <a:srgbClr val="002060"/>
                </a:solidFill>
                <a:cs typeface="Arial" charset="0"/>
              </a:rPr>
              <a:t>real estate valuation</a:t>
            </a:r>
            <a:endParaRPr lang="sl-SI" b="1" dirty="0">
              <a:solidFill>
                <a:srgbClr val="002060"/>
              </a:solidFill>
              <a:cs typeface="Arial" charset="0"/>
            </a:endParaRPr>
          </a:p>
          <a:p>
            <a:pPr marL="1200150" lvl="2" indent="-285750">
              <a:buFont typeface="Wingdings" panose="05000000000000000000" pitchFamily="2" charset="2"/>
              <a:buChar char="§"/>
            </a:pPr>
            <a:r>
              <a:rPr lang="en-US" b="1" dirty="0">
                <a:solidFill>
                  <a:srgbClr val="002060"/>
                </a:solidFill>
                <a:cs typeface="Arial" charset="0"/>
              </a:rPr>
              <a:t>real estate </a:t>
            </a:r>
            <a:r>
              <a:rPr lang="sl-SI" b="1" dirty="0">
                <a:solidFill>
                  <a:srgbClr val="002060"/>
                </a:solidFill>
                <a:cs typeface="Arial" charset="0"/>
              </a:rPr>
              <a:t>taxation</a:t>
            </a:r>
          </a:p>
          <a:p>
            <a:pPr marL="1200150" lvl="2" indent="-285750">
              <a:buFont typeface="Wingdings" panose="05000000000000000000" pitchFamily="2" charset="2"/>
              <a:buChar char="§"/>
            </a:pPr>
            <a:r>
              <a:rPr lang="sl-SI" b="1" dirty="0" smtClean="0">
                <a:solidFill>
                  <a:srgbClr val="002060"/>
                </a:solidFill>
                <a:cs typeface="Arial" charset="0"/>
              </a:rPr>
              <a:t>land </a:t>
            </a:r>
            <a:r>
              <a:rPr lang="sl-SI" b="1" dirty="0">
                <a:solidFill>
                  <a:srgbClr val="002060"/>
                </a:solidFill>
                <a:cs typeface="Arial" charset="0"/>
              </a:rPr>
              <a:t>management</a:t>
            </a:r>
          </a:p>
          <a:p>
            <a:pPr marL="1200150" lvl="2" indent="-285750">
              <a:buFont typeface="Wingdings" panose="05000000000000000000" pitchFamily="2" charset="2"/>
              <a:buChar char="§"/>
            </a:pPr>
            <a:r>
              <a:rPr lang="sl-SI" b="1" dirty="0" err="1" smtClean="0">
                <a:solidFill>
                  <a:srgbClr val="002060"/>
                </a:solidFill>
                <a:cs typeface="Arial" charset="0"/>
              </a:rPr>
              <a:t>environmental</a:t>
            </a:r>
            <a:r>
              <a:rPr lang="sl-SI" b="1" dirty="0" smtClean="0">
                <a:solidFill>
                  <a:srgbClr val="002060"/>
                </a:solidFill>
                <a:cs typeface="Arial" charset="0"/>
              </a:rPr>
              <a:t> </a:t>
            </a:r>
            <a:r>
              <a:rPr lang="sl-SI" b="1" dirty="0" err="1" smtClean="0">
                <a:solidFill>
                  <a:srgbClr val="002060"/>
                </a:solidFill>
                <a:cs typeface="Arial" charset="0"/>
              </a:rPr>
              <a:t>protection</a:t>
            </a:r>
            <a:endParaRPr lang="sl-SI" b="1" dirty="0" smtClean="0">
              <a:solidFill>
                <a:srgbClr val="002060"/>
              </a:solidFill>
              <a:cs typeface="Arial" charset="0"/>
            </a:endParaRPr>
          </a:p>
          <a:p>
            <a:pPr eaLnBrk="1" hangingPunct="1"/>
            <a:endParaRPr lang="sl-SI" b="1" dirty="0" smtClean="0">
              <a:solidFill>
                <a:srgbClr val="002060"/>
              </a:solidFill>
              <a:cs typeface="Arial" charset="0"/>
            </a:endParaRPr>
          </a:p>
          <a:p>
            <a:pPr eaLnBrk="1" hangingPunct="1"/>
            <a:endParaRPr lang="sl-SI" altLang="sl-SI" b="1" dirty="0" smtClean="0">
              <a:solidFill>
                <a:srgbClr val="002060"/>
              </a:solidFill>
              <a:cs typeface="Arial" charset="0"/>
            </a:endParaRPr>
          </a:p>
          <a:p>
            <a:pPr marL="285750" indent="-285750" eaLnBrk="1" hangingPunct="1">
              <a:buFont typeface="Wingdings" panose="05000000000000000000" pitchFamily="2" charset="2"/>
              <a:buChar char="v"/>
            </a:pPr>
            <a:r>
              <a:rPr lang="sl-SI" altLang="sl-SI" b="1" dirty="0" smtClean="0">
                <a:solidFill>
                  <a:srgbClr val="002060"/>
                </a:solidFill>
                <a:cs typeface="Arial" charset="0"/>
              </a:rPr>
              <a:t>DATA are publicly accesible (excl. </a:t>
            </a:r>
            <a:r>
              <a:rPr lang="sl-SI" altLang="sl-SI" b="1" dirty="0">
                <a:solidFill>
                  <a:srgbClr val="002060"/>
                </a:solidFill>
                <a:cs typeface="Arial" charset="0"/>
              </a:rPr>
              <a:t>o</a:t>
            </a:r>
            <a:r>
              <a:rPr lang="sl-SI" altLang="sl-SI" b="1" dirty="0" smtClean="0">
                <a:solidFill>
                  <a:srgbClr val="002060"/>
                </a:solidFill>
                <a:cs typeface="Arial" charset="0"/>
              </a:rPr>
              <a:t>wner‘s </a:t>
            </a:r>
            <a:r>
              <a:rPr lang="sl-SI" altLang="sl-SI" b="1" dirty="0" err="1" smtClean="0">
                <a:solidFill>
                  <a:srgbClr val="002060"/>
                </a:solidFill>
                <a:cs typeface="Arial" charset="0"/>
              </a:rPr>
              <a:t>data</a:t>
            </a:r>
            <a:r>
              <a:rPr lang="sl-SI" altLang="sl-SI" b="1" dirty="0" smtClean="0">
                <a:solidFill>
                  <a:srgbClr val="002060"/>
                </a:solidFill>
                <a:cs typeface="Arial" charset="0"/>
              </a:rPr>
              <a:t>) </a:t>
            </a:r>
            <a:r>
              <a:rPr lang="sl-SI" altLang="sl-SI" b="1" dirty="0" err="1" smtClean="0">
                <a:solidFill>
                  <a:srgbClr val="002060"/>
                </a:solidFill>
                <a:cs typeface="Arial" charset="0"/>
              </a:rPr>
              <a:t>and</a:t>
            </a:r>
            <a:r>
              <a:rPr lang="sl-SI" altLang="sl-SI" b="1" dirty="0" smtClean="0">
                <a:solidFill>
                  <a:srgbClr val="002060"/>
                </a:solidFill>
                <a:cs typeface="Arial" charset="0"/>
              </a:rPr>
              <a:t> FREE </a:t>
            </a:r>
            <a:r>
              <a:rPr lang="sl-SI" altLang="sl-SI" b="1" dirty="0" err="1" smtClean="0">
                <a:solidFill>
                  <a:srgbClr val="002060"/>
                </a:solidFill>
                <a:cs typeface="Arial" charset="0"/>
              </a:rPr>
              <a:t>of</a:t>
            </a:r>
            <a:r>
              <a:rPr lang="sl-SI" altLang="sl-SI" b="1" dirty="0" smtClean="0">
                <a:solidFill>
                  <a:srgbClr val="002060"/>
                </a:solidFill>
                <a:cs typeface="Arial" charset="0"/>
              </a:rPr>
              <a:t> </a:t>
            </a:r>
            <a:r>
              <a:rPr lang="sl-SI" altLang="sl-SI" b="1" dirty="0" err="1" smtClean="0">
                <a:solidFill>
                  <a:srgbClr val="002060"/>
                </a:solidFill>
                <a:cs typeface="Arial" charset="0"/>
              </a:rPr>
              <a:t>charge</a:t>
            </a:r>
            <a:r>
              <a:rPr lang="sl-SI" altLang="sl-SI" b="1" dirty="0" smtClean="0">
                <a:solidFill>
                  <a:srgbClr val="002060"/>
                </a:solidFill>
                <a:cs typeface="Arial" charset="0"/>
              </a:rPr>
              <a:t> </a:t>
            </a:r>
          </a:p>
          <a:p>
            <a:pPr marL="742950" lvl="1" indent="-285750">
              <a:buFont typeface="Wingdings" panose="05000000000000000000" pitchFamily="2" charset="2"/>
              <a:buChar char="Ø"/>
            </a:pPr>
            <a:r>
              <a:rPr lang="sl-SI" altLang="sl-SI" b="1" dirty="0" err="1" smtClean="0">
                <a:solidFill>
                  <a:srgbClr val="002060"/>
                </a:solidFill>
                <a:cs typeface="Arial" charset="0"/>
              </a:rPr>
              <a:t>web</a:t>
            </a:r>
            <a:r>
              <a:rPr lang="sl-SI" altLang="sl-SI" b="1" dirty="0" smtClean="0">
                <a:solidFill>
                  <a:srgbClr val="002060"/>
                </a:solidFill>
                <a:cs typeface="Arial" charset="0"/>
              </a:rPr>
              <a:t> portal „E-prostor“: </a:t>
            </a:r>
            <a:r>
              <a:rPr lang="sl-SI" altLang="sl-SI" b="1" dirty="0" smtClean="0">
                <a:solidFill>
                  <a:srgbClr val="0070C0"/>
                </a:solidFill>
                <a:cs typeface="Arial" charset="0"/>
                <a:hlinkClick r:id="rId4"/>
              </a:rPr>
              <a:t>http://www.e-prostor.gov.si</a:t>
            </a:r>
            <a:r>
              <a:rPr lang="sl-SI" altLang="sl-SI" sz="2400" b="1" dirty="0" smtClean="0">
                <a:solidFill>
                  <a:srgbClr val="0070C0"/>
                </a:solidFill>
                <a:cs typeface="Arial" charset="0"/>
                <a:hlinkClick r:id="rId4"/>
              </a:rPr>
              <a:t>/</a:t>
            </a:r>
            <a:endParaRPr lang="sl-SI" altLang="sl-SI" sz="2400" b="1" dirty="0" smtClean="0">
              <a:solidFill>
                <a:srgbClr val="0070C0"/>
              </a:solidFill>
              <a:cs typeface="Arial" charset="0"/>
            </a:endParaRPr>
          </a:p>
          <a:p>
            <a:pPr marL="742950" lvl="1" indent="-285750">
              <a:buFont typeface="Wingdings" panose="05000000000000000000" pitchFamily="2" charset="2"/>
              <a:buChar char="Ø"/>
            </a:pPr>
            <a:r>
              <a:rPr lang="sl-SI" altLang="sl-SI" b="1" dirty="0" smtClean="0">
                <a:solidFill>
                  <a:srgbClr val="002060"/>
                </a:solidFill>
                <a:cs typeface="Arial" charset="0"/>
              </a:rPr>
              <a:t>users </a:t>
            </a:r>
            <a:r>
              <a:rPr lang="sl-SI" altLang="sl-SI" b="1" dirty="0">
                <a:solidFill>
                  <a:srgbClr val="002060"/>
                </a:solidFill>
                <a:cs typeface="Arial" charset="0"/>
              </a:rPr>
              <a:t>can </a:t>
            </a:r>
            <a:r>
              <a:rPr lang="sl-SI" altLang="sl-SI" b="1" dirty="0" smtClean="0">
                <a:solidFill>
                  <a:srgbClr val="002060"/>
                </a:solidFill>
                <a:cs typeface="Arial" charset="0"/>
              </a:rPr>
              <a:t>view, order or download data</a:t>
            </a:r>
            <a:endParaRPr lang="sl-SI" altLang="sl-SI" b="1" dirty="0">
              <a:solidFill>
                <a:srgbClr val="002060"/>
              </a:solidFill>
              <a:cs typeface="Arial" charset="0"/>
            </a:endParaRPr>
          </a:p>
          <a:p>
            <a:pPr eaLnBrk="1" hangingPunct="1"/>
            <a:endParaRPr lang="sl-SI" altLang="sl-SI" b="1" dirty="0" smtClean="0">
              <a:solidFill>
                <a:srgbClr val="002060"/>
              </a:solidFill>
              <a:cs typeface="Arial" charset="0"/>
            </a:endParaRPr>
          </a:p>
          <a:p>
            <a:pPr eaLnBrk="1" hangingPunct="1"/>
            <a:endParaRPr lang="sl-SI" altLang="sl-SI" b="1" dirty="0" smtClean="0">
              <a:solidFill>
                <a:srgbClr val="002060"/>
              </a:solidFill>
              <a:cs typeface="Arial" charset="0"/>
            </a:endParaRPr>
          </a:p>
          <a:p>
            <a:pPr marL="285750" indent="-285750" eaLnBrk="1" hangingPunct="1">
              <a:buFont typeface="Wingdings" panose="05000000000000000000" pitchFamily="2" charset="2"/>
              <a:buChar char="§"/>
            </a:pPr>
            <a:endParaRPr lang="sl-SI" altLang="sl-SI" b="1" dirty="0">
              <a:solidFill>
                <a:srgbClr val="002060"/>
              </a:solidFill>
              <a:cs typeface="Arial" charset="0"/>
            </a:endParaRPr>
          </a:p>
          <a:p>
            <a:pPr eaLnBrk="1" hangingPunct="1"/>
            <a:endParaRPr lang="sl-SI" altLang="sl-SI" b="1" dirty="0">
              <a:solidFill>
                <a:srgbClr val="002060"/>
              </a:solidFill>
              <a:cs typeface="Arial" charset="0"/>
            </a:endParaRPr>
          </a:p>
        </p:txBody>
      </p:sp>
      <p:pic>
        <p:nvPicPr>
          <p:cNvPr id="6" name="Picture 5"/>
          <p:cNvPicPr>
            <a:picLocks noChangeAspect="1"/>
          </p:cNvPicPr>
          <p:nvPr/>
        </p:nvPicPr>
        <p:blipFill>
          <a:blip r:embed="rId5"/>
          <a:stretch>
            <a:fillRect/>
          </a:stretch>
        </p:blipFill>
        <p:spPr>
          <a:xfrm>
            <a:off x="2051721" y="5373216"/>
            <a:ext cx="2160240" cy="1407157"/>
          </a:xfrm>
          <a:prstGeom prst="rect">
            <a:avLst/>
          </a:prstGeom>
        </p:spPr>
      </p:pic>
      <p:pic>
        <p:nvPicPr>
          <p:cNvPr id="7" name="Picture 6"/>
          <p:cNvPicPr>
            <a:picLocks noChangeAspect="1"/>
          </p:cNvPicPr>
          <p:nvPr/>
        </p:nvPicPr>
        <p:blipFill>
          <a:blip r:embed="rId6"/>
          <a:stretch>
            <a:fillRect/>
          </a:stretch>
        </p:blipFill>
        <p:spPr>
          <a:xfrm>
            <a:off x="6752523" y="4869160"/>
            <a:ext cx="2283973" cy="1869311"/>
          </a:xfrm>
          <a:prstGeom prst="rect">
            <a:avLst/>
          </a:prstGeom>
        </p:spPr>
      </p:pic>
    </p:spTree>
    <p:extLst>
      <p:ext uri="{BB962C8B-B14F-4D97-AF65-F5344CB8AC3E}">
        <p14:creationId xmlns:p14="http://schemas.microsoft.com/office/powerpoint/2010/main" val="3520444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pPr marL="857250" indent="-857250">
              <a:buFont typeface="+mj-lt"/>
              <a:buAutoNum type="romanUcPeriod" startAt="2"/>
            </a:pPr>
            <a:r>
              <a:rPr lang="sl-SI" altLang="sl-SI" dirty="0" err="1">
                <a:solidFill>
                  <a:srgbClr val="00B0F0"/>
                </a:solidFill>
                <a:effectLst>
                  <a:outerShdw blurRad="38100" dist="38100" dir="2700000" algn="tl">
                    <a:srgbClr val="000000">
                      <a:alpha val="43137"/>
                    </a:srgbClr>
                  </a:outerShdw>
                </a:effectLst>
                <a:latin typeface="Arial" charset="0"/>
                <a:cs typeface="Arial" charset="0"/>
              </a:rPr>
              <a:t>The</a:t>
            </a:r>
            <a:r>
              <a:rPr lang="sl-SI" altLang="sl-SI" dirty="0">
                <a:solidFill>
                  <a:srgbClr val="00B0F0"/>
                </a:solidFill>
                <a:effectLst>
                  <a:outerShdw blurRad="38100" dist="38100" dir="2700000" algn="tl">
                    <a:srgbClr val="000000">
                      <a:alpha val="43137"/>
                    </a:srgbClr>
                  </a:outerShdw>
                </a:effectLst>
                <a:latin typeface="Arial" charset="0"/>
                <a:cs typeface="Arial" charset="0"/>
              </a:rPr>
              <a:t> </a:t>
            </a:r>
            <a:r>
              <a:rPr lang="sl-SI" altLang="sl-SI" dirty="0" err="1">
                <a:solidFill>
                  <a:srgbClr val="00B0F0"/>
                </a:solidFill>
                <a:effectLst>
                  <a:outerShdw blurRad="38100" dist="38100" dir="2700000" algn="tl">
                    <a:srgbClr val="000000">
                      <a:alpha val="43137"/>
                    </a:srgbClr>
                  </a:outerShdw>
                </a:effectLst>
                <a:latin typeface="Arial" charset="0"/>
                <a:cs typeface="Arial" charset="0"/>
              </a:rPr>
              <a:t>renovation</a:t>
            </a:r>
            <a:r>
              <a:rPr lang="sl-SI" altLang="sl-SI" dirty="0">
                <a:solidFill>
                  <a:srgbClr val="00B0F0"/>
                </a:solidFill>
                <a:effectLst>
                  <a:outerShdw blurRad="38100" dist="38100" dir="2700000" algn="tl">
                    <a:srgbClr val="000000">
                      <a:alpha val="43137"/>
                    </a:srgbClr>
                  </a:outerShdw>
                </a:effectLst>
                <a:latin typeface="Arial" charset="0"/>
                <a:cs typeface="Arial" charset="0"/>
              </a:rPr>
              <a:t> </a:t>
            </a:r>
            <a:r>
              <a:rPr lang="sl-SI" altLang="sl-SI" dirty="0" err="1">
                <a:solidFill>
                  <a:srgbClr val="00B0F0"/>
                </a:solidFill>
                <a:effectLst>
                  <a:outerShdw blurRad="38100" dist="38100" dir="2700000" algn="tl">
                    <a:srgbClr val="000000">
                      <a:alpha val="43137"/>
                    </a:srgbClr>
                  </a:outerShdw>
                </a:effectLst>
                <a:latin typeface="Arial" charset="0"/>
                <a:cs typeface="Arial" charset="0"/>
              </a:rPr>
              <a:t>of</a:t>
            </a:r>
            <a:r>
              <a:rPr lang="sl-SI" altLang="sl-SI" dirty="0">
                <a:solidFill>
                  <a:srgbClr val="00B0F0"/>
                </a:solidFill>
                <a:effectLst>
                  <a:outerShdw blurRad="38100" dist="38100" dir="2700000" algn="tl">
                    <a:srgbClr val="000000">
                      <a:alpha val="43137"/>
                    </a:srgbClr>
                  </a:outerShdw>
                </a:effectLst>
                <a:latin typeface="Arial" charset="0"/>
                <a:cs typeface="Arial" charset="0"/>
              </a:rPr>
              <a:t> </a:t>
            </a:r>
            <a:r>
              <a:rPr lang="sl-SI" altLang="sl-SI" dirty="0" err="1">
                <a:solidFill>
                  <a:srgbClr val="00B0F0"/>
                </a:solidFill>
                <a:effectLst>
                  <a:outerShdw blurRad="38100" dist="38100" dir="2700000" algn="tl">
                    <a:srgbClr val="000000">
                      <a:alpha val="43137"/>
                    </a:srgbClr>
                  </a:outerShdw>
                </a:effectLst>
                <a:latin typeface="Arial" charset="0"/>
                <a:cs typeface="Arial" charset="0"/>
              </a:rPr>
              <a:t>cadastral</a:t>
            </a:r>
            <a:r>
              <a:rPr lang="sl-SI" altLang="sl-SI" dirty="0">
                <a:solidFill>
                  <a:srgbClr val="00B0F0"/>
                </a:solidFill>
                <a:effectLst>
                  <a:outerShdw blurRad="38100" dist="38100" dir="2700000" algn="tl">
                    <a:srgbClr val="000000">
                      <a:alpha val="43137"/>
                    </a:srgbClr>
                  </a:outerShdw>
                </a:effectLst>
                <a:latin typeface="Arial" charset="0"/>
                <a:cs typeface="Arial" charset="0"/>
              </a:rPr>
              <a:t> </a:t>
            </a:r>
            <a:r>
              <a:rPr lang="sl-SI" altLang="sl-SI" dirty="0" err="1">
                <a:solidFill>
                  <a:srgbClr val="00B0F0"/>
                </a:solidFill>
                <a:effectLst>
                  <a:outerShdw blurRad="38100" dist="38100" dir="2700000" algn="tl">
                    <a:srgbClr val="000000">
                      <a:alpha val="43137"/>
                    </a:srgbClr>
                  </a:outerShdw>
                </a:effectLst>
                <a:latin typeface="Arial" charset="0"/>
                <a:cs typeface="Arial" charset="0"/>
              </a:rPr>
              <a:t>data</a:t>
            </a:r>
            <a:r>
              <a:rPr lang="sl-SI" altLang="sl-SI" dirty="0">
                <a:solidFill>
                  <a:srgbClr val="002060"/>
                </a:solidFill>
                <a:latin typeface="Arial" charset="0"/>
                <a:cs typeface="Arial" charset="0"/>
              </a:rPr>
              <a:t/>
            </a:r>
            <a:br>
              <a:rPr lang="sl-SI" altLang="sl-SI" dirty="0">
                <a:solidFill>
                  <a:srgbClr val="002060"/>
                </a:solidFill>
                <a:latin typeface="Arial" charset="0"/>
                <a:cs typeface="Arial" charset="0"/>
              </a:rPr>
            </a:br>
            <a:endParaRPr lang="sl-SI" dirty="0"/>
          </a:p>
        </p:txBody>
      </p:sp>
      <p:sp>
        <p:nvSpPr>
          <p:cNvPr id="3" name="Pravokotnik 2"/>
          <p:cNvSpPr/>
          <p:nvPr/>
        </p:nvSpPr>
        <p:spPr>
          <a:xfrm>
            <a:off x="753483" y="3078827"/>
            <a:ext cx="7202893" cy="3354765"/>
          </a:xfrm>
          <a:prstGeom prst="rect">
            <a:avLst/>
          </a:prstGeom>
        </p:spPr>
        <p:txBody>
          <a:bodyPr wrap="square">
            <a:spAutoFit/>
          </a:bodyPr>
          <a:lstStyle/>
          <a:p>
            <a:pPr marL="914400" lvl="1" indent="-457200">
              <a:buFont typeface="Wingdings" panose="05000000000000000000" pitchFamily="2" charset="2"/>
              <a:buChar char="Ø"/>
            </a:pPr>
            <a:r>
              <a:rPr lang="sl-SI" sz="3200" b="1" dirty="0" err="1" smtClean="0">
                <a:solidFill>
                  <a:srgbClr val="002060"/>
                </a:solidFill>
                <a:cs typeface="Arial" charset="0"/>
              </a:rPr>
              <a:t>Regular</a:t>
            </a:r>
            <a:r>
              <a:rPr lang="sl-SI" sz="3200" b="1" dirty="0" smtClean="0">
                <a:solidFill>
                  <a:srgbClr val="002060"/>
                </a:solidFill>
                <a:cs typeface="Arial" charset="0"/>
              </a:rPr>
              <a:t> </a:t>
            </a:r>
            <a:r>
              <a:rPr lang="sl-SI" sz="3200" b="1" dirty="0" err="1" smtClean="0">
                <a:solidFill>
                  <a:srgbClr val="002060"/>
                </a:solidFill>
                <a:cs typeface="Arial" charset="0"/>
              </a:rPr>
              <a:t>maintainance</a:t>
            </a:r>
            <a:r>
              <a:rPr lang="sl-SI" sz="3200" b="1" dirty="0" smtClean="0">
                <a:solidFill>
                  <a:srgbClr val="002060"/>
                </a:solidFill>
                <a:cs typeface="Arial" charset="0"/>
              </a:rPr>
              <a:t> </a:t>
            </a:r>
            <a:r>
              <a:rPr lang="sl-SI" sz="3200" b="1" dirty="0" err="1" smtClean="0">
                <a:solidFill>
                  <a:srgbClr val="002060"/>
                </a:solidFill>
                <a:cs typeface="Arial" charset="0"/>
              </a:rPr>
              <a:t>procedures</a:t>
            </a:r>
            <a:endParaRPr lang="sl-SI" sz="3200" b="1" dirty="0" smtClean="0">
              <a:solidFill>
                <a:srgbClr val="002060"/>
              </a:solidFill>
              <a:cs typeface="Arial" charset="0"/>
            </a:endParaRPr>
          </a:p>
          <a:p>
            <a:pPr marL="914400" lvl="1" indent="-457200">
              <a:buFont typeface="Wingdings" panose="05000000000000000000" pitchFamily="2" charset="2"/>
              <a:buChar char="Ø"/>
            </a:pPr>
            <a:r>
              <a:rPr lang="sl-SI" sz="3200" b="1" dirty="0" err="1" smtClean="0">
                <a:solidFill>
                  <a:srgbClr val="002060"/>
                </a:solidFill>
                <a:cs typeface="Arial" charset="0"/>
              </a:rPr>
              <a:t>Cadastral</a:t>
            </a:r>
            <a:r>
              <a:rPr lang="sl-SI" sz="3200" b="1" dirty="0" smtClean="0">
                <a:solidFill>
                  <a:srgbClr val="002060"/>
                </a:solidFill>
                <a:cs typeface="Arial" charset="0"/>
              </a:rPr>
              <a:t> </a:t>
            </a:r>
            <a:r>
              <a:rPr lang="sl-SI" sz="3200" b="1" dirty="0" err="1" smtClean="0">
                <a:solidFill>
                  <a:srgbClr val="002060"/>
                </a:solidFill>
                <a:cs typeface="Arial" charset="0"/>
              </a:rPr>
              <a:t>data</a:t>
            </a:r>
            <a:r>
              <a:rPr lang="sl-SI" sz="3200" b="1" dirty="0" smtClean="0">
                <a:solidFill>
                  <a:srgbClr val="002060"/>
                </a:solidFill>
                <a:cs typeface="Arial" charset="0"/>
              </a:rPr>
              <a:t> </a:t>
            </a:r>
            <a:r>
              <a:rPr lang="sl-SI" sz="3200" b="1" dirty="0" err="1" smtClean="0">
                <a:solidFill>
                  <a:srgbClr val="002060"/>
                </a:solidFill>
                <a:cs typeface="Arial" charset="0"/>
              </a:rPr>
              <a:t>renovation</a:t>
            </a:r>
            <a:r>
              <a:rPr lang="sl-SI" sz="3200" b="1" dirty="0" smtClean="0">
                <a:solidFill>
                  <a:srgbClr val="002060"/>
                </a:solidFill>
                <a:cs typeface="Arial" charset="0"/>
              </a:rPr>
              <a:t> </a:t>
            </a:r>
            <a:r>
              <a:rPr lang="sl-SI" sz="3200" b="1" dirty="0" err="1" smtClean="0">
                <a:solidFill>
                  <a:srgbClr val="002060"/>
                </a:solidFill>
                <a:cs typeface="Arial" charset="0"/>
              </a:rPr>
              <a:t>projects</a:t>
            </a:r>
            <a:r>
              <a:rPr lang="sl-SI" sz="3200" b="1" dirty="0" smtClean="0">
                <a:solidFill>
                  <a:srgbClr val="002060"/>
                </a:solidFill>
                <a:cs typeface="Arial" charset="0"/>
              </a:rPr>
              <a:t>:</a:t>
            </a:r>
          </a:p>
          <a:p>
            <a:pPr marL="971550" lvl="1" indent="-514350">
              <a:buFont typeface="Wingdings" panose="05000000000000000000" pitchFamily="2" charset="2"/>
              <a:buChar char="v"/>
            </a:pPr>
            <a:r>
              <a:rPr lang="sl-SI" sz="2000" b="1" dirty="0" smtClean="0">
                <a:solidFill>
                  <a:srgbClr val="002060"/>
                </a:solidFill>
                <a:cs typeface="Arial" charset="0"/>
              </a:rPr>
              <a:t>Real </a:t>
            </a:r>
            <a:r>
              <a:rPr lang="sl-SI" sz="2000" b="1" dirty="0" err="1" smtClean="0">
                <a:solidFill>
                  <a:srgbClr val="002060"/>
                </a:solidFill>
                <a:cs typeface="Arial" charset="0"/>
              </a:rPr>
              <a:t>estate</a:t>
            </a:r>
            <a:r>
              <a:rPr lang="sl-SI" sz="2000" b="1" dirty="0" smtClean="0">
                <a:solidFill>
                  <a:srgbClr val="002060"/>
                </a:solidFill>
                <a:cs typeface="Arial" charset="0"/>
              </a:rPr>
              <a:t> </a:t>
            </a:r>
            <a:r>
              <a:rPr lang="sl-SI" sz="2000" b="1" dirty="0" err="1" smtClean="0">
                <a:solidFill>
                  <a:srgbClr val="002060"/>
                </a:solidFill>
                <a:cs typeface="Arial" charset="0"/>
              </a:rPr>
              <a:t>data</a:t>
            </a:r>
            <a:r>
              <a:rPr lang="sl-SI" sz="2000" b="1" dirty="0" smtClean="0">
                <a:solidFill>
                  <a:srgbClr val="002060"/>
                </a:solidFill>
                <a:cs typeface="Arial" charset="0"/>
              </a:rPr>
              <a:t> </a:t>
            </a:r>
            <a:r>
              <a:rPr lang="sl-SI" sz="2000" b="1" dirty="0" err="1" smtClean="0">
                <a:solidFill>
                  <a:srgbClr val="002060"/>
                </a:solidFill>
                <a:cs typeface="Arial" charset="0"/>
              </a:rPr>
              <a:t>improvement</a:t>
            </a:r>
            <a:endParaRPr lang="sl-SI" sz="2000" b="1" dirty="0" smtClean="0">
              <a:solidFill>
                <a:srgbClr val="002060"/>
              </a:solidFill>
              <a:cs typeface="Arial" charset="0"/>
            </a:endParaRPr>
          </a:p>
          <a:p>
            <a:pPr marL="971550" lvl="1" indent="-514350">
              <a:buFont typeface="Wingdings" panose="05000000000000000000" pitchFamily="2" charset="2"/>
              <a:buChar char="v"/>
            </a:pPr>
            <a:r>
              <a:rPr lang="sl-SI" sz="2000" b="1" dirty="0" smtClean="0">
                <a:solidFill>
                  <a:srgbClr val="002060"/>
                </a:solidFill>
                <a:cs typeface="Arial" charset="0"/>
              </a:rPr>
              <a:t>IT </a:t>
            </a:r>
            <a:r>
              <a:rPr lang="sl-SI" sz="2000" b="1" dirty="0" err="1" smtClean="0">
                <a:solidFill>
                  <a:srgbClr val="002060"/>
                </a:solidFill>
                <a:cs typeface="Arial" charset="0"/>
              </a:rPr>
              <a:t>renovation</a:t>
            </a:r>
            <a:r>
              <a:rPr lang="sl-SI" sz="2000" b="1" dirty="0" smtClean="0">
                <a:solidFill>
                  <a:srgbClr val="002060"/>
                </a:solidFill>
                <a:cs typeface="Arial" charset="0"/>
              </a:rPr>
              <a:t> </a:t>
            </a:r>
            <a:r>
              <a:rPr lang="sl-SI" sz="2000" b="1" dirty="0" err="1" smtClean="0">
                <a:solidFill>
                  <a:srgbClr val="002060"/>
                </a:solidFill>
                <a:cs typeface="Arial" charset="0"/>
              </a:rPr>
              <a:t>of</a:t>
            </a:r>
            <a:r>
              <a:rPr lang="sl-SI" sz="2000" b="1" dirty="0" smtClean="0">
                <a:solidFill>
                  <a:srgbClr val="002060"/>
                </a:solidFill>
                <a:cs typeface="Arial" charset="0"/>
              </a:rPr>
              <a:t> </a:t>
            </a:r>
            <a:r>
              <a:rPr lang="sl-SI" sz="2000" b="1" dirty="0" err="1" smtClean="0">
                <a:solidFill>
                  <a:srgbClr val="002060"/>
                </a:solidFill>
                <a:cs typeface="Arial" charset="0"/>
              </a:rPr>
              <a:t>the</a:t>
            </a:r>
            <a:r>
              <a:rPr lang="sl-SI" sz="2000" b="1" dirty="0" smtClean="0">
                <a:solidFill>
                  <a:srgbClr val="002060"/>
                </a:solidFill>
                <a:cs typeface="Arial" charset="0"/>
              </a:rPr>
              <a:t> real </a:t>
            </a:r>
            <a:r>
              <a:rPr lang="sl-SI" sz="2000" b="1" dirty="0" err="1" smtClean="0">
                <a:solidFill>
                  <a:srgbClr val="002060"/>
                </a:solidFill>
                <a:cs typeface="Arial" charset="0"/>
              </a:rPr>
              <a:t>estate</a:t>
            </a:r>
            <a:r>
              <a:rPr lang="sl-SI" sz="2000" b="1" dirty="0" smtClean="0">
                <a:solidFill>
                  <a:srgbClr val="002060"/>
                </a:solidFill>
                <a:cs typeface="Arial" charset="0"/>
              </a:rPr>
              <a:t> </a:t>
            </a:r>
            <a:r>
              <a:rPr lang="sl-SI" sz="2000" b="1" dirty="0" err="1" smtClean="0">
                <a:solidFill>
                  <a:srgbClr val="002060"/>
                </a:solidFill>
                <a:cs typeface="Arial" charset="0"/>
              </a:rPr>
              <a:t>system</a:t>
            </a:r>
            <a:endParaRPr lang="sl-SI" sz="2000" b="1" dirty="0">
              <a:solidFill>
                <a:srgbClr val="002060"/>
              </a:solidFill>
              <a:cs typeface="Arial" charset="0"/>
            </a:endParaRPr>
          </a:p>
          <a:p>
            <a:pPr lvl="1"/>
            <a:endParaRPr lang="sl-SI" sz="2000" b="1" dirty="0">
              <a:solidFill>
                <a:srgbClr val="002060"/>
              </a:solidFill>
              <a:cs typeface="Arial" charset="0"/>
            </a:endParaRPr>
          </a:p>
          <a:p>
            <a:pPr lvl="1"/>
            <a:endParaRPr lang="sl-SI" sz="3200" b="1" dirty="0" smtClean="0">
              <a:solidFill>
                <a:srgbClr val="002060"/>
              </a:solidFill>
              <a:cs typeface="Arial" charset="0"/>
            </a:endParaRPr>
          </a:p>
          <a:p>
            <a:pPr lvl="1"/>
            <a:endParaRPr lang="sl-SI" sz="3200" b="1" dirty="0">
              <a:solidFill>
                <a:srgbClr val="002060"/>
              </a:solidFill>
              <a:cs typeface="Arial" charset="0"/>
            </a:endParaRPr>
          </a:p>
          <a:p>
            <a:pPr lvl="1"/>
            <a:endParaRPr lang="sl-SI" altLang="sl-SI" sz="2400" b="1" dirty="0">
              <a:solidFill>
                <a:srgbClr val="002060"/>
              </a:solidFill>
              <a:cs typeface="Arial" charset="0"/>
            </a:endParaRPr>
          </a:p>
        </p:txBody>
      </p:sp>
    </p:spTree>
    <p:extLst>
      <p:ext uri="{BB962C8B-B14F-4D97-AF65-F5344CB8AC3E}">
        <p14:creationId xmlns:p14="http://schemas.microsoft.com/office/powerpoint/2010/main" val="1201338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TotalTime>
  <Words>2317</Words>
  <Application>Microsoft Office PowerPoint</Application>
  <PresentationFormat>On-screen Show (4:3)</PresentationFormat>
  <Paragraphs>429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Narrow</vt:lpstr>
      <vt:lpstr>Arial Unicode MS</vt:lpstr>
      <vt:lpstr>Calibri</vt:lpstr>
      <vt:lpstr>Times New Roman</vt:lpstr>
      <vt:lpstr>Wingdings</vt:lpstr>
      <vt:lpstr>Officeova tema</vt:lpstr>
      <vt:lpstr>Cadastral data in the Republic of Slovenia and their renovation</vt:lpstr>
      <vt:lpstr>PowerPoint Presentation</vt:lpstr>
      <vt:lpstr>LAND CADASTER</vt:lpstr>
      <vt:lpstr>PowerPoint Presentation</vt:lpstr>
      <vt:lpstr>LAND CADASTER GRAPHICS</vt:lpstr>
      <vt:lpstr>BUILDING CADASTER</vt:lpstr>
      <vt:lpstr>REAL ESTATE REGISTER</vt:lpstr>
      <vt:lpstr>THE USE OF CADASTRAL DATA:  </vt:lpstr>
      <vt:lpstr>The renovation of cadastral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CADASTER (Dec 2018):  1.287.101 expert reports BUILDING CADASTER (Jan 2019):  207.754 expert reports</vt:lpstr>
      <vt:lpstr>Reasons: - outdated IT solutions  Purpose: - to improve and simplify the real estate records system - to achieve the integrity of real estate data - better data and process connectivity - effective data maintenance - better quality of real estate data - simple and effective use of real estate data  GOALS: - Single entry point for all users - Electronic submission of all expert  reports - Automatic controls within IT solution   </vt:lpstr>
      <vt:lpstr>PowerPoint Presentation</vt:lpstr>
      <vt:lpstr>E-mail: metka.malnar@gov.si   THE SURVEYING AND MAPPING AUTHORITY OF THE REPUBLIC OF SLOVENIA Zemljemerska ulica 12, 1000 Ljubljana e-mail: pisarna.gu@gov.si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Cadastral data in the Republic of Slovenia and their renovation</dc:title>
  <dc:creator>GURS</dc:creator>
  <cp:lastModifiedBy>Metka Malnar</cp:lastModifiedBy>
  <cp:revision>81</cp:revision>
  <cp:lastPrinted>2018-11-16T06:27:13Z</cp:lastPrinted>
  <dcterms:created xsi:type="dcterms:W3CDTF">2018-11-12T10:20:58Z</dcterms:created>
  <dcterms:modified xsi:type="dcterms:W3CDTF">2018-11-19T19:37:14Z</dcterms:modified>
</cp:coreProperties>
</file>